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08" r:id="rId3"/>
    <p:sldId id="257" r:id="rId4"/>
    <p:sldId id="335" r:id="rId5"/>
    <p:sldId id="343" r:id="rId6"/>
    <p:sldId id="336" r:id="rId7"/>
    <p:sldId id="268" r:id="rId8"/>
    <p:sldId id="306" r:id="rId9"/>
    <p:sldId id="277" r:id="rId10"/>
    <p:sldId id="269" r:id="rId11"/>
    <p:sldId id="333" r:id="rId12"/>
    <p:sldId id="330" r:id="rId13"/>
    <p:sldId id="331" r:id="rId14"/>
    <p:sldId id="332" r:id="rId15"/>
    <p:sldId id="334" r:id="rId16"/>
    <p:sldId id="270" r:id="rId17"/>
    <p:sldId id="273" r:id="rId18"/>
    <p:sldId id="296" r:id="rId19"/>
    <p:sldId id="274" r:id="rId20"/>
    <p:sldId id="309" r:id="rId21"/>
    <p:sldId id="276" r:id="rId22"/>
    <p:sldId id="313" r:id="rId23"/>
    <p:sldId id="289" r:id="rId24"/>
    <p:sldId id="311" r:id="rId25"/>
    <p:sldId id="312" r:id="rId26"/>
    <p:sldId id="337" r:id="rId27"/>
    <p:sldId id="340" r:id="rId28"/>
    <p:sldId id="288" r:id="rId29"/>
    <p:sldId id="314" r:id="rId30"/>
    <p:sldId id="315" r:id="rId31"/>
    <p:sldId id="316" r:id="rId32"/>
    <p:sldId id="344" r:id="rId33"/>
    <p:sldId id="310" r:id="rId34"/>
    <p:sldId id="323" r:id="rId35"/>
    <p:sldId id="341" r:id="rId36"/>
    <p:sldId id="338" r:id="rId37"/>
    <p:sldId id="339" r:id="rId38"/>
    <p:sldId id="342" r:id="rId39"/>
    <p:sldId id="322" r:id="rId40"/>
    <p:sldId id="327" r:id="rId4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538"/>
    <a:srgbClr val="FF6D6D"/>
    <a:srgbClr val="87AB66"/>
    <a:srgbClr val="4BAAD2"/>
    <a:srgbClr val="D94D4D"/>
    <a:srgbClr val="30DC6D"/>
    <a:srgbClr val="FF505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890" autoAdjust="0"/>
    <p:restoredTop sz="95894" autoAdjust="0"/>
  </p:normalViewPr>
  <p:slideViewPr>
    <p:cSldViewPr>
      <p:cViewPr>
        <p:scale>
          <a:sx n="66" d="100"/>
          <a:sy n="66" d="100"/>
        </p:scale>
        <p:origin x="-1786" y="-48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A77602-0C10-40A0-9D2B-8B4410FF471D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2DE25-D830-4762-967E-83FD94D696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2DE25-D830-4762-967E-83FD94D69668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AA4D9-7FD9-4357-90E3-22747FDC18D4}" type="datetimeFigureOut">
              <a:rPr lang="ru-RU" smtClean="0"/>
              <a:pPr/>
              <a:t>01.12.2014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A3849-6251-4B32-8D97-4F50555235D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0" y="764704"/>
            <a:ext cx="9144000" cy="208823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TextBox 7"/>
          <p:cNvSpPr txBox="1"/>
          <p:nvPr/>
        </p:nvSpPr>
        <p:spPr>
          <a:xfrm>
            <a:off x="5796136" y="5733256"/>
            <a:ext cx="3347864" cy="52322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 smtClean="0">
                <a:solidFill>
                  <a:schemeClr val="bg1"/>
                </a:solidFill>
              </a:rPr>
              <a:t>Yurii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Bilyk</a:t>
            </a:r>
            <a:r>
              <a:rPr lang="en-US" sz="2800" dirty="0" smtClean="0">
                <a:solidFill>
                  <a:schemeClr val="bg1"/>
                </a:solidFill>
              </a:rPr>
              <a:t> || 2014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836712"/>
            <a:ext cx="7128792" cy="1015663"/>
          </a:xfrm>
          <a:prstGeom prst="rect">
            <a:avLst/>
          </a:prstGeom>
          <a:noFill/>
          <a:ln w="25400" cmpd="sng">
            <a:noFill/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+mj-lt"/>
              </a:rPr>
              <a:t>SSL</a:t>
            </a:r>
            <a:r>
              <a:rPr lang="en-US" sz="6000" b="1" dirty="0" smtClean="0">
                <a:solidFill>
                  <a:srgbClr val="EBA538"/>
                </a:solidFill>
                <a:latin typeface="+mj-lt"/>
              </a:rPr>
              <a:t>/</a:t>
            </a:r>
            <a:r>
              <a:rPr lang="en-US" sz="6000" b="1" dirty="0" smtClean="0">
                <a:solidFill>
                  <a:schemeClr val="bg1"/>
                </a:solidFill>
                <a:latin typeface="+mj-lt"/>
              </a:rPr>
              <a:t>P       DLE:</a:t>
            </a:r>
            <a:endParaRPr lang="ru-RU" sz="6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6" name="Рисунок 5" descr="pa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362771">
            <a:off x="2036326" y="1235399"/>
            <a:ext cx="519129" cy="478915"/>
          </a:xfrm>
          <a:prstGeom prst="rect">
            <a:avLst/>
          </a:prstGeom>
          <a:effectLst>
            <a:outerShdw dist="38100" dir="27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7" name="Рисунок 6" descr="pa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1362771">
            <a:off x="2628105" y="1013522"/>
            <a:ext cx="519129" cy="478915"/>
          </a:xfrm>
          <a:prstGeom prst="rect">
            <a:avLst/>
          </a:prstGeom>
          <a:effectLst>
            <a:outerShdw dist="38100" dir="27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67744" y="1700808"/>
            <a:ext cx="7128792" cy="1015663"/>
          </a:xfrm>
          <a:prstGeom prst="rect">
            <a:avLst/>
          </a:prstGeom>
          <a:noFill/>
          <a:ln w="25400" cmpd="sng">
            <a:noFill/>
          </a:ln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EBA538"/>
                </a:solidFill>
                <a:latin typeface="+mj-lt"/>
              </a:rPr>
              <a:t>History repeats itself</a:t>
            </a:r>
            <a:endParaRPr lang="ru-RU" sz="6000" dirty="0">
              <a:solidFill>
                <a:srgbClr val="EBA538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Symmetric-Key Cryptography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pic>
        <p:nvPicPr>
          <p:cNvPr id="11" name="Рисунок 10" descr="ke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864" y="1370747"/>
            <a:ext cx="1279385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" name="Рисунок 11" descr="stre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556" y="5013320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2411760" y="1664804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One shared key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11760" y="3507033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Block ciphers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11760" y="5307377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Stream ciphers</a:t>
            </a:r>
            <a:endParaRPr lang="ru-RU" sz="4000" dirty="0"/>
          </a:p>
        </p:txBody>
      </p:sp>
      <p:pic>
        <p:nvPicPr>
          <p:cNvPr id="17" name="Рисунок 16" descr="bri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9110" y="3212977"/>
            <a:ext cx="1296000" cy="1263921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294800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Stream </a:t>
            </a:r>
            <a:r>
              <a:rPr lang="en-US" sz="4800" dirty="0" smtClean="0">
                <a:solidFill>
                  <a:srgbClr val="EBA538"/>
                </a:solidFill>
                <a:latin typeface="+mj-lt"/>
              </a:rPr>
              <a:t>Cipher</a:t>
            </a:r>
            <a:endParaRPr lang="ru-RU" sz="4800" dirty="0">
              <a:solidFill>
                <a:srgbClr val="EBA538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08304" y="6237312"/>
            <a:ext cx="1835696" cy="36933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Flood Is Coming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Stream Ciphers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720" y="1772690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Key Stream is used (generated from Key)</a:t>
            </a:r>
            <a:endParaRPr lang="uk-UA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051720" y="3310495"/>
            <a:ext cx="6624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Gamma (Key Stream) generator is pseudo random with some period (bigger is better)</a:t>
            </a:r>
            <a:endParaRPr lang="uk-UA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051720" y="5173603"/>
            <a:ext cx="6768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Works really fast ( XOR Key Stream with MSG)</a:t>
            </a:r>
            <a:endParaRPr lang="uk-UA" sz="2800" dirty="0"/>
          </a:p>
        </p:txBody>
      </p:sp>
      <p:pic>
        <p:nvPicPr>
          <p:cNvPr id="9" name="Рисунок 8" descr="di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548" y="3122872"/>
            <a:ext cx="1296000" cy="1329353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" name="Рисунок 9" descr="spe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548" y="5065163"/>
            <a:ext cx="1296000" cy="740101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1" name="Рисунок 10" descr="stream_r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548" y="1340768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Bit-Flipping Attack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3728" y="1433247"/>
            <a:ext cx="6336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Attacker know part  and of plaintext and place in encrypted</a:t>
            </a:r>
          </a:p>
          <a:p>
            <a:r>
              <a:rPr lang="en-US" sz="3600" dirty="0" smtClean="0"/>
              <a:t>(for ex.  amount of money)</a:t>
            </a:r>
            <a:endParaRPr lang="uk-UA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123728" y="3884855"/>
            <a:ext cx="5544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Can change this part w/o knowing key (nature of XOR)</a:t>
            </a:r>
            <a:endParaRPr lang="uk-UA" sz="3600" dirty="0"/>
          </a:p>
        </p:txBody>
      </p:sp>
      <p:pic>
        <p:nvPicPr>
          <p:cNvPr id="8" name="Рисунок 7" descr="co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4080480"/>
            <a:ext cx="1440160" cy="809079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Рисунок 8" descr="search_r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616" y="1662410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Message Access Code (MAC)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7744" y="1660389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Hash Functions (MD5, SHA, etc)</a:t>
            </a:r>
            <a:endParaRPr lang="uk-UA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2267744" y="3280557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Encrypted data integrity check</a:t>
            </a:r>
            <a:endParaRPr lang="uk-UA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267744" y="4545124"/>
            <a:ext cx="5760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Used not only in encryption integrity check (web form data validation,  plaintext data, etc)</a:t>
            </a:r>
            <a:endParaRPr lang="uk-UA" sz="3200" dirty="0"/>
          </a:p>
        </p:txBody>
      </p:sp>
      <p:pic>
        <p:nvPicPr>
          <p:cNvPr id="12" name="Рисунок 11" descr="has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56" y="1412776"/>
            <a:ext cx="1080000" cy="1080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3" name="Рисунок 12" descr="integrit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556" y="2997096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Рисунок 13" descr="val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556" y="4828551"/>
            <a:ext cx="1296000" cy="1002807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294800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Block </a:t>
            </a:r>
            <a:r>
              <a:rPr lang="en-US" sz="4800" dirty="0" smtClean="0">
                <a:solidFill>
                  <a:srgbClr val="EBA538"/>
                </a:solidFill>
                <a:latin typeface="+mj-lt"/>
              </a:rPr>
              <a:t>Cipher</a:t>
            </a:r>
            <a:endParaRPr lang="ru-RU" sz="4800" dirty="0">
              <a:solidFill>
                <a:srgbClr val="EBA538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8344" y="6237312"/>
            <a:ext cx="1475656" cy="36933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Tetris Is Here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Block Ciphers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pic>
        <p:nvPicPr>
          <p:cNvPr id="7" name="Рисунок 6" descr="blo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3141112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Рисунок 8" descr="siz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1412776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" name="Рисунок 9" descr="encrypt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4006" y="4797296"/>
            <a:ext cx="975125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2267744" y="1706833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Fixed block size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67744" y="3435169"/>
            <a:ext cx="6264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Uses padding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67744" y="5091353"/>
            <a:ext cx="6732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Different modes (ECB, CBC, etc)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Electronic Codebook (ECB)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3608" y="5518973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Each block processed individually</a:t>
            </a:r>
          </a:p>
        </p:txBody>
      </p:sp>
      <p:grpSp>
        <p:nvGrpSpPr>
          <p:cNvPr id="24" name="Группа 23"/>
          <p:cNvGrpSpPr/>
          <p:nvPr/>
        </p:nvGrpSpPr>
        <p:grpSpPr>
          <a:xfrm>
            <a:off x="1223628" y="1988840"/>
            <a:ext cx="2880320" cy="360040"/>
            <a:chOff x="611560" y="1484784"/>
            <a:chExt cx="2880320" cy="36004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" name="Прямоугольник 7"/>
            <p:cNvSpPr/>
            <p:nvPr/>
          </p:nvSpPr>
          <p:spPr>
            <a:xfrm>
              <a:off x="6115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M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9716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13316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V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169168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205172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3" name="Прямоугольник 12"/>
            <p:cNvSpPr/>
            <p:nvPr/>
          </p:nvSpPr>
          <p:spPr>
            <a:xfrm>
              <a:off x="24117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27718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31318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Группа 24"/>
          <p:cNvGrpSpPr/>
          <p:nvPr/>
        </p:nvGrpSpPr>
        <p:grpSpPr>
          <a:xfrm>
            <a:off x="5076056" y="1988840"/>
            <a:ext cx="2880320" cy="360040"/>
            <a:chOff x="3707904" y="1484784"/>
            <a:chExt cx="2880320" cy="36004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6" name="Прямоугольник 15"/>
            <p:cNvSpPr/>
            <p:nvPr/>
          </p:nvSpPr>
          <p:spPr>
            <a:xfrm>
              <a:off x="37079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40679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44279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478802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514806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T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55081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58681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62281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Группа 25"/>
          <p:cNvGrpSpPr/>
          <p:nvPr/>
        </p:nvGrpSpPr>
        <p:grpSpPr>
          <a:xfrm>
            <a:off x="1223628" y="4437112"/>
            <a:ext cx="2880320" cy="360040"/>
            <a:chOff x="611560" y="1484784"/>
            <a:chExt cx="2880320" cy="3600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7" name="Прямоугольник 26"/>
            <p:cNvSpPr/>
            <p:nvPr/>
          </p:nvSpPr>
          <p:spPr>
            <a:xfrm>
              <a:off x="6115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9716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13316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169168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205172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24117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27718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31318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Группа 34"/>
          <p:cNvGrpSpPr/>
          <p:nvPr/>
        </p:nvGrpSpPr>
        <p:grpSpPr>
          <a:xfrm>
            <a:off x="5076056" y="4437112"/>
            <a:ext cx="2880320" cy="360040"/>
            <a:chOff x="3707904" y="1484784"/>
            <a:chExt cx="2880320" cy="3600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6" name="Прямоугольник 35"/>
            <p:cNvSpPr/>
            <p:nvPr/>
          </p:nvSpPr>
          <p:spPr>
            <a:xfrm>
              <a:off x="37079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40679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44279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K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478802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514806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55081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58681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62281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pic>
        <p:nvPicPr>
          <p:cNvPr id="44" name="Рисунок 43" descr="gea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0538" y="3005940"/>
            <a:ext cx="826501" cy="78814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5" name="Рисунок 44" descr="ke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2852936"/>
            <a:ext cx="1080120" cy="1094148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6" name="Рисунок 45" descr="gea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02966" y="3005940"/>
            <a:ext cx="826501" cy="78814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cxnSp>
        <p:nvCxnSpPr>
          <p:cNvPr id="48" name="Прямая со стрелкой 47"/>
          <p:cNvCxnSpPr/>
          <p:nvPr/>
        </p:nvCxnSpPr>
        <p:spPr>
          <a:xfrm>
            <a:off x="2663788" y="2492896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2663788" y="3861048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>
            <a:off x="6516216" y="2492896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/>
          <p:nvPr/>
        </p:nvCxnSpPr>
        <p:spPr>
          <a:xfrm>
            <a:off x="6516216" y="3861048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/>
          <p:nvPr/>
        </p:nvCxnSpPr>
        <p:spPr>
          <a:xfrm rot="5400000">
            <a:off x="3491880" y="3147982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rot="16200000" flipH="1">
            <a:off x="5580112" y="3147983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23528" y="1340768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Plain Text</a:t>
            </a:r>
            <a:endParaRPr lang="uk-UA" sz="32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23528" y="3789040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Encrypted</a:t>
            </a:r>
            <a:endParaRPr lang="uk-UA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Electronic Codebook (ECB)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87896" y="5661345"/>
            <a:ext cx="2852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AES-256-ECB</a:t>
            </a:r>
            <a:endParaRPr lang="uk-UA" sz="4000" dirty="0"/>
          </a:p>
        </p:txBody>
      </p:sp>
      <p:pic>
        <p:nvPicPr>
          <p:cNvPr id="7" name="Рисунок 6" descr="nyaphi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39" y="1628800"/>
            <a:ext cx="2808312" cy="3909795"/>
          </a:xfrm>
          <a:prstGeom prst="rect">
            <a:avLst/>
          </a:prstGeom>
        </p:spPr>
      </p:pic>
      <p:pic>
        <p:nvPicPr>
          <p:cNvPr id="8" name="Рисунок 7" descr="nyaphire_2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09938" y="1628897"/>
            <a:ext cx="2808172" cy="3909600"/>
          </a:xfrm>
          <a:prstGeom prst="rect">
            <a:avLst/>
          </a:prstGeom>
        </p:spPr>
      </p:pic>
      <p:pic>
        <p:nvPicPr>
          <p:cNvPr id="9" name="Рисунок 8" descr="nyaphire_2.bmp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1246" y="1628897"/>
            <a:ext cx="2808173" cy="39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54168" y="5661345"/>
            <a:ext cx="28823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AES-256-CBC</a:t>
            </a:r>
            <a:endParaRPr lang="uk-UA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488208" y="5589337"/>
            <a:ext cx="20451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PlainText</a:t>
            </a:r>
            <a:endParaRPr lang="uk-UA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Cipher Block Chaining (CBC)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67744" y="1527886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Added initialization vector (IV)</a:t>
            </a:r>
            <a:endParaRPr lang="uk-UA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2267744" y="3177771"/>
            <a:ext cx="597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More secure (by design)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7744" y="5049979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Still vulnerable for padding attack</a:t>
            </a:r>
            <a:endParaRPr lang="ru-RU" sz="3600" dirty="0"/>
          </a:p>
        </p:txBody>
      </p:sp>
      <p:pic>
        <p:nvPicPr>
          <p:cNvPr id="12" name="Рисунок 11" descr="fix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9539" y="2852936"/>
            <a:ext cx="1100042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3" name="Рисунок 12" descr="vecto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1560" y="1281215"/>
            <a:ext cx="1296000" cy="1139673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Рисунок 13" descr="vuln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4725144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трелка вниз 8"/>
          <p:cNvSpPr/>
          <p:nvPr/>
        </p:nvSpPr>
        <p:spPr>
          <a:xfrm>
            <a:off x="611560" y="3816424"/>
            <a:ext cx="792088" cy="2996952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FF6D6D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" name="Стрелка вниз 7"/>
          <p:cNvSpPr/>
          <p:nvPr/>
        </p:nvSpPr>
        <p:spPr>
          <a:xfrm>
            <a:off x="611560" y="2996952"/>
            <a:ext cx="792088" cy="2592288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EBA538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AGENDA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7" name="Стрелка вниз 6"/>
          <p:cNvSpPr/>
          <p:nvPr/>
        </p:nvSpPr>
        <p:spPr>
          <a:xfrm>
            <a:off x="611560" y="1772816"/>
            <a:ext cx="792088" cy="2520280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87AB66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Стрелка вниз 5"/>
          <p:cNvSpPr/>
          <p:nvPr/>
        </p:nvSpPr>
        <p:spPr>
          <a:xfrm>
            <a:off x="611560" y="0"/>
            <a:ext cx="792088" cy="3068960"/>
          </a:xfrm>
          <a:prstGeom prst="downArrow">
            <a:avLst>
              <a:gd name="adj1" fmla="val 100000"/>
              <a:gd name="adj2" fmla="val 50000"/>
            </a:avLst>
          </a:prstGeom>
          <a:solidFill>
            <a:srgbClr val="4BAAD2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TextBox 9"/>
          <p:cNvSpPr txBox="1"/>
          <p:nvPr/>
        </p:nvSpPr>
        <p:spPr>
          <a:xfrm>
            <a:off x="1691680" y="3070701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XOR Function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91680" y="1846565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Symmetric-Key Crypto Basics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91680" y="4293096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Padding Oracle Attack details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91680" y="5518973"/>
            <a:ext cx="69127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POODLE Attack</a:t>
            </a:r>
          </a:p>
        </p:txBody>
      </p:sp>
      <p:pic>
        <p:nvPicPr>
          <p:cNvPr id="14" name="Рисунок 13" descr="pa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84645">
            <a:off x="736601" y="2062539"/>
            <a:ext cx="553103" cy="435306"/>
          </a:xfrm>
          <a:prstGeom prst="rect">
            <a:avLst/>
          </a:prstGeom>
        </p:spPr>
      </p:pic>
      <p:pic>
        <p:nvPicPr>
          <p:cNvPr id="19" name="Рисунок 18" descr="pa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84645">
            <a:off x="71548" y="3465519"/>
            <a:ext cx="553103" cy="435306"/>
          </a:xfrm>
          <a:prstGeom prst="rect">
            <a:avLst/>
          </a:prstGeom>
        </p:spPr>
      </p:pic>
      <p:pic>
        <p:nvPicPr>
          <p:cNvPr id="26" name="Рисунок 25" descr="pa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84645">
            <a:off x="539093" y="1012957"/>
            <a:ext cx="553103" cy="435306"/>
          </a:xfrm>
          <a:prstGeom prst="rect">
            <a:avLst/>
          </a:prstGeom>
        </p:spPr>
      </p:pic>
      <p:pic>
        <p:nvPicPr>
          <p:cNvPr id="27" name="Рисунок 26" descr="pa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84645">
            <a:off x="899132" y="148861"/>
            <a:ext cx="553103" cy="435306"/>
          </a:xfrm>
          <a:prstGeom prst="rect">
            <a:avLst/>
          </a:prstGeom>
        </p:spPr>
      </p:pic>
      <p:pic>
        <p:nvPicPr>
          <p:cNvPr id="28" name="Рисунок 27" descr="pa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84645">
            <a:off x="611101" y="3321505"/>
            <a:ext cx="553103" cy="435306"/>
          </a:xfrm>
          <a:prstGeom prst="rect">
            <a:avLst/>
          </a:prstGeom>
        </p:spPr>
      </p:pic>
      <p:pic>
        <p:nvPicPr>
          <p:cNvPr id="29" name="Рисунок 28" descr="pa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84645">
            <a:off x="1067029" y="4257609"/>
            <a:ext cx="553103" cy="435306"/>
          </a:xfrm>
          <a:prstGeom prst="rect">
            <a:avLst/>
          </a:prstGeom>
        </p:spPr>
      </p:pic>
      <p:pic>
        <p:nvPicPr>
          <p:cNvPr id="30" name="Рисунок 29" descr="pa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84645">
            <a:off x="706989" y="5837493"/>
            <a:ext cx="553103" cy="435306"/>
          </a:xfrm>
          <a:prstGeom prst="rect">
            <a:avLst/>
          </a:prstGeom>
        </p:spPr>
      </p:pic>
      <p:pic>
        <p:nvPicPr>
          <p:cNvPr id="31" name="Рисунок 30" descr="pa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1784645">
            <a:off x="490965" y="4685365"/>
            <a:ext cx="553103" cy="4353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Cipher Block Chaining (CBC)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2591780" y="1988840"/>
            <a:ext cx="2880320" cy="360040"/>
            <a:chOff x="611560" y="1484784"/>
            <a:chExt cx="2880320" cy="36004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" name="Прямоугольник 3"/>
            <p:cNvSpPr/>
            <p:nvPr/>
          </p:nvSpPr>
          <p:spPr>
            <a:xfrm>
              <a:off x="6115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M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Прямоугольник 4"/>
            <p:cNvSpPr/>
            <p:nvPr/>
          </p:nvSpPr>
          <p:spPr>
            <a:xfrm>
              <a:off x="9716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13316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V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Прямоугольник 7"/>
            <p:cNvSpPr/>
            <p:nvPr/>
          </p:nvSpPr>
          <p:spPr>
            <a:xfrm>
              <a:off x="169168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205172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0" name="Прямоугольник 9"/>
            <p:cNvSpPr/>
            <p:nvPr/>
          </p:nvSpPr>
          <p:spPr>
            <a:xfrm>
              <a:off x="24117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y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1" name="Прямоугольник 10"/>
            <p:cNvSpPr/>
            <p:nvPr/>
          </p:nvSpPr>
          <p:spPr>
            <a:xfrm>
              <a:off x="27718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Прямоугольник 11"/>
            <p:cNvSpPr/>
            <p:nvPr/>
          </p:nvSpPr>
          <p:spPr>
            <a:xfrm>
              <a:off x="31318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5868144" y="1984892"/>
            <a:ext cx="2880320" cy="360040"/>
            <a:chOff x="3707904" y="1484784"/>
            <a:chExt cx="2880320" cy="36004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4" name="Прямоугольник 13"/>
            <p:cNvSpPr/>
            <p:nvPr/>
          </p:nvSpPr>
          <p:spPr>
            <a:xfrm>
              <a:off x="37079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5" name="Прямоугольник 14"/>
            <p:cNvSpPr/>
            <p:nvPr/>
          </p:nvSpPr>
          <p:spPr>
            <a:xfrm>
              <a:off x="40679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6" name="Прямоугольник 15"/>
            <p:cNvSpPr/>
            <p:nvPr/>
          </p:nvSpPr>
          <p:spPr>
            <a:xfrm>
              <a:off x="44279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7" name="Прямоугольник 16"/>
            <p:cNvSpPr/>
            <p:nvPr/>
          </p:nvSpPr>
          <p:spPr>
            <a:xfrm>
              <a:off x="478802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18" name="Прямоугольник 17"/>
            <p:cNvSpPr/>
            <p:nvPr/>
          </p:nvSpPr>
          <p:spPr>
            <a:xfrm>
              <a:off x="514806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T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Прямоугольник 18"/>
            <p:cNvSpPr/>
            <p:nvPr/>
          </p:nvSpPr>
          <p:spPr>
            <a:xfrm>
              <a:off x="55081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58681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62281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Группа 21"/>
          <p:cNvGrpSpPr/>
          <p:nvPr/>
        </p:nvGrpSpPr>
        <p:grpSpPr>
          <a:xfrm>
            <a:off x="2591780" y="5301208"/>
            <a:ext cx="2880320" cy="360040"/>
            <a:chOff x="611560" y="1484784"/>
            <a:chExt cx="2880320" cy="3600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23" name="Прямоугольник 22"/>
            <p:cNvSpPr/>
            <p:nvPr/>
          </p:nvSpPr>
          <p:spPr>
            <a:xfrm>
              <a:off x="6115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9716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13316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169168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205172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24117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27718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31318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Группа 30"/>
          <p:cNvGrpSpPr/>
          <p:nvPr/>
        </p:nvGrpSpPr>
        <p:grpSpPr>
          <a:xfrm>
            <a:off x="5868144" y="5301208"/>
            <a:ext cx="2880320" cy="360040"/>
            <a:chOff x="3707904" y="1484784"/>
            <a:chExt cx="2880320" cy="3600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2" name="Прямоугольник 31"/>
            <p:cNvSpPr/>
            <p:nvPr/>
          </p:nvSpPr>
          <p:spPr>
            <a:xfrm>
              <a:off x="37079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40679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44279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K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478802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514806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5081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58681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62281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pic>
        <p:nvPicPr>
          <p:cNvPr id="40" name="Рисунок 39" descr="gea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18690" y="3797664"/>
            <a:ext cx="826501" cy="78814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1" name="Рисунок 40" descr="ke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11760" y="3827018"/>
            <a:ext cx="720080" cy="729432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42" name="Рисунок 41" descr="gea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5054" y="3825044"/>
            <a:ext cx="826501" cy="78814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cxnSp>
        <p:nvCxnSpPr>
          <p:cNvPr id="43" name="Прямая со стрелкой 42"/>
          <p:cNvCxnSpPr/>
          <p:nvPr/>
        </p:nvCxnSpPr>
        <p:spPr>
          <a:xfrm>
            <a:off x="4031940" y="3284984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4031940" y="4725144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2987824" y="2996952"/>
            <a:ext cx="792088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7308304" y="4725144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rot="5400000">
            <a:off x="7848364" y="3967086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 стрелкой 47"/>
          <p:cNvCxnSpPr/>
          <p:nvPr/>
        </p:nvCxnSpPr>
        <p:spPr>
          <a:xfrm rot="16200000" flipH="1">
            <a:off x="3311860" y="3939706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Рисунок 48" descr="plu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7890" y="2780928"/>
            <a:ext cx="428100" cy="4281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cxnSp>
        <p:nvCxnSpPr>
          <p:cNvPr id="50" name="Прямая со стрелкой 49"/>
          <p:cNvCxnSpPr/>
          <p:nvPr/>
        </p:nvCxnSpPr>
        <p:spPr>
          <a:xfrm>
            <a:off x="5580112" y="2996952"/>
            <a:ext cx="1440160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Группа 50"/>
          <p:cNvGrpSpPr/>
          <p:nvPr/>
        </p:nvGrpSpPr>
        <p:grpSpPr>
          <a:xfrm>
            <a:off x="107504" y="2780928"/>
            <a:ext cx="2880320" cy="360040"/>
            <a:chOff x="611560" y="1484784"/>
            <a:chExt cx="2880320" cy="360040"/>
          </a:xfrm>
          <a:solidFill>
            <a:srgbClr val="FFC000"/>
          </a:solidFill>
        </p:grpSpPr>
        <p:sp>
          <p:nvSpPr>
            <p:cNvPr id="52" name="Прямоугольник 51"/>
            <p:cNvSpPr/>
            <p:nvPr/>
          </p:nvSpPr>
          <p:spPr>
            <a:xfrm>
              <a:off x="6115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3" name="Прямоугольник 52"/>
            <p:cNvSpPr/>
            <p:nvPr/>
          </p:nvSpPr>
          <p:spPr>
            <a:xfrm>
              <a:off x="9716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4" name="Прямоугольник 53"/>
            <p:cNvSpPr/>
            <p:nvPr/>
          </p:nvSpPr>
          <p:spPr>
            <a:xfrm>
              <a:off x="13316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5" name="Прямоугольник 54"/>
            <p:cNvSpPr/>
            <p:nvPr/>
          </p:nvSpPr>
          <p:spPr>
            <a:xfrm>
              <a:off x="169168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6" name="Прямоугольник 55"/>
            <p:cNvSpPr/>
            <p:nvPr/>
          </p:nvSpPr>
          <p:spPr>
            <a:xfrm>
              <a:off x="205172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7" name="Прямоугольник 56"/>
            <p:cNvSpPr/>
            <p:nvPr/>
          </p:nvSpPr>
          <p:spPr>
            <a:xfrm>
              <a:off x="24117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8" name="Прямоугольник 57"/>
            <p:cNvSpPr/>
            <p:nvPr/>
          </p:nvSpPr>
          <p:spPr>
            <a:xfrm>
              <a:off x="27718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7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9" name="Прямоугольник 58"/>
            <p:cNvSpPr/>
            <p:nvPr/>
          </p:nvSpPr>
          <p:spPr>
            <a:xfrm>
              <a:off x="31318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8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pic>
        <p:nvPicPr>
          <p:cNvPr id="60" name="Рисунок 59" descr="plu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4254" y="2776980"/>
            <a:ext cx="428100" cy="4281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cxnSp>
        <p:nvCxnSpPr>
          <p:cNvPr id="61" name="Прямая со стрелкой 60"/>
          <p:cNvCxnSpPr/>
          <p:nvPr/>
        </p:nvCxnSpPr>
        <p:spPr>
          <a:xfrm>
            <a:off x="7308304" y="3284984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Рисунок 62" descr="ke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72400" y="3854398"/>
            <a:ext cx="720080" cy="729432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cxnSp>
        <p:nvCxnSpPr>
          <p:cNvPr id="68" name="Прямая соединительная линия 67"/>
          <p:cNvCxnSpPr/>
          <p:nvPr/>
        </p:nvCxnSpPr>
        <p:spPr>
          <a:xfrm>
            <a:off x="4067944" y="4941168"/>
            <a:ext cx="151216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 flipV="1">
            <a:off x="5580112" y="2996952"/>
            <a:ext cx="0" cy="1944216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835696" y="1268760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Plain Text</a:t>
            </a:r>
            <a:endParaRPr lang="uk-UA" sz="320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1187624" y="2132856"/>
            <a:ext cx="576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IV</a:t>
            </a:r>
            <a:endParaRPr lang="uk-UA" sz="32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1331640" y="4653136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Encrypted</a:t>
            </a:r>
            <a:endParaRPr lang="uk-UA" sz="3200" b="1" dirty="0"/>
          </a:p>
        </p:txBody>
      </p:sp>
      <p:cxnSp>
        <p:nvCxnSpPr>
          <p:cNvPr id="76" name="Прямая со стрелкой 75"/>
          <p:cNvCxnSpPr/>
          <p:nvPr/>
        </p:nvCxnSpPr>
        <p:spPr>
          <a:xfrm>
            <a:off x="4031940" y="2420888"/>
            <a:ext cx="0" cy="288032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 стрелкой 77"/>
          <p:cNvCxnSpPr/>
          <p:nvPr/>
        </p:nvCxnSpPr>
        <p:spPr>
          <a:xfrm>
            <a:off x="7308304" y="2420888"/>
            <a:ext cx="0" cy="288032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Padding Types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pic>
        <p:nvPicPr>
          <p:cNvPr id="8" name="Рисунок 7" descr="one_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5556" y="1340768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9" name="Рисунок 8" descr="three_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556" y="4941168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" name="Рисунок 9" descr="two_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556" y="3096614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267744" y="1727158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Bit Padding </a:t>
            </a:r>
            <a:r>
              <a:rPr lang="en-US" sz="2800" dirty="0" smtClean="0"/>
              <a:t>(add 1 bit and zeros)</a:t>
            </a:r>
            <a:endParaRPr lang="uk-UA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2267744" y="3052117"/>
            <a:ext cx="61206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Byte Padding </a:t>
            </a:r>
            <a:r>
              <a:rPr lang="en-US" sz="2800" dirty="0" smtClean="0"/>
              <a:t>(add some bytes and length of padding, add number of bytes which equal to padding length, etc)</a:t>
            </a:r>
            <a:endParaRPr lang="uk-UA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2267744" y="5112115"/>
            <a:ext cx="55446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Mixed Padding </a:t>
            </a:r>
            <a:r>
              <a:rPr lang="en-US" sz="2800" dirty="0" smtClean="0"/>
              <a:t>(add 1 bit and then bytes, for ex. MD5 padding)</a:t>
            </a:r>
            <a:endParaRPr lang="uk-U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Byte Padding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28" name="Группа 27"/>
          <p:cNvGrpSpPr/>
          <p:nvPr/>
        </p:nvGrpSpPr>
        <p:grpSpPr>
          <a:xfrm>
            <a:off x="1835696" y="1916832"/>
            <a:ext cx="5472608" cy="648072"/>
            <a:chOff x="467544" y="1484784"/>
            <a:chExt cx="5184576" cy="360040"/>
          </a:xfrm>
        </p:grpSpPr>
        <p:sp>
          <p:nvSpPr>
            <p:cNvPr id="13" name="Прямоугольник 12"/>
            <p:cNvSpPr/>
            <p:nvPr/>
          </p:nvSpPr>
          <p:spPr>
            <a:xfrm>
              <a:off x="467544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A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Прямоугольник 20"/>
            <p:cNvSpPr/>
            <p:nvPr/>
          </p:nvSpPr>
          <p:spPr>
            <a:xfrm>
              <a:off x="1115616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B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Прямоугольник 21"/>
            <p:cNvSpPr/>
            <p:nvPr/>
          </p:nvSpPr>
          <p:spPr>
            <a:xfrm>
              <a:off x="1763688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C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2411760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D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Прямоугольник 23"/>
            <p:cNvSpPr/>
            <p:nvPr/>
          </p:nvSpPr>
          <p:spPr>
            <a:xfrm>
              <a:off x="3059832" y="1484784"/>
              <a:ext cx="648072" cy="3600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0x00</a:t>
              </a:r>
              <a:endParaRPr lang="uk-UA" sz="2000" dirty="0">
                <a:solidFill>
                  <a:schemeClr val="tx1"/>
                </a:solidFill>
              </a:endParaRPr>
            </a:p>
          </p:txBody>
        </p:sp>
        <p:sp>
          <p:nvSpPr>
            <p:cNvPr id="25" name="Прямоугольник 24"/>
            <p:cNvSpPr/>
            <p:nvPr/>
          </p:nvSpPr>
          <p:spPr>
            <a:xfrm>
              <a:off x="3707904" y="1484784"/>
              <a:ext cx="648072" cy="3600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0x00</a:t>
              </a:r>
              <a:endParaRPr lang="uk-UA" sz="2000" dirty="0">
                <a:solidFill>
                  <a:schemeClr val="tx1"/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355976" y="1484784"/>
              <a:ext cx="648072" cy="3600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0x00</a:t>
              </a:r>
              <a:endParaRPr lang="uk-UA" sz="2000" dirty="0">
                <a:solidFill>
                  <a:schemeClr val="tx1"/>
                </a:solidFill>
              </a:endParaRP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5004048" y="1484784"/>
              <a:ext cx="648072" cy="36004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0x00</a:t>
              </a:r>
              <a:endParaRPr lang="uk-UA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1835696" y="3717032"/>
            <a:ext cx="5472608" cy="648072"/>
            <a:chOff x="467544" y="1484784"/>
            <a:chExt cx="5184576" cy="360040"/>
          </a:xfrm>
        </p:grpSpPr>
        <p:sp>
          <p:nvSpPr>
            <p:cNvPr id="30" name="Прямоугольник 29"/>
            <p:cNvSpPr/>
            <p:nvPr/>
          </p:nvSpPr>
          <p:spPr>
            <a:xfrm>
              <a:off x="467544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A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1115616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B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1763688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C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Прямоугольник 32"/>
            <p:cNvSpPr/>
            <p:nvPr/>
          </p:nvSpPr>
          <p:spPr>
            <a:xfrm>
              <a:off x="2411760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D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Прямоугольник 33"/>
            <p:cNvSpPr/>
            <p:nvPr/>
          </p:nvSpPr>
          <p:spPr>
            <a:xfrm>
              <a:off x="3059832" y="1484784"/>
              <a:ext cx="648072" cy="3600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0x04</a:t>
              </a:r>
              <a:endParaRPr lang="uk-UA" sz="2000" dirty="0">
                <a:solidFill>
                  <a:schemeClr val="tx1"/>
                </a:solidFill>
              </a:endParaRPr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3707904" y="1484784"/>
              <a:ext cx="648072" cy="3600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0x04</a:t>
              </a:r>
              <a:endParaRPr lang="uk-UA" sz="2000" dirty="0">
                <a:solidFill>
                  <a:schemeClr val="tx1"/>
                </a:solidFill>
              </a:endParaRPr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4355976" y="1484784"/>
              <a:ext cx="648072" cy="3600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0x04</a:t>
              </a:r>
              <a:endParaRPr lang="uk-UA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5004048" y="1484784"/>
              <a:ext cx="648072" cy="36004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0x04</a:t>
              </a:r>
              <a:endParaRPr lang="uk-UA" sz="2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Группа 37"/>
          <p:cNvGrpSpPr/>
          <p:nvPr/>
        </p:nvGrpSpPr>
        <p:grpSpPr>
          <a:xfrm>
            <a:off x="1835696" y="5589240"/>
            <a:ext cx="5544616" cy="648072"/>
            <a:chOff x="467544" y="1484784"/>
            <a:chExt cx="5252794" cy="360040"/>
          </a:xfrm>
        </p:grpSpPr>
        <p:sp>
          <p:nvSpPr>
            <p:cNvPr id="39" name="Прямоугольник 38"/>
            <p:cNvSpPr/>
            <p:nvPr/>
          </p:nvSpPr>
          <p:spPr>
            <a:xfrm>
              <a:off x="467544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A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1115616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B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1763688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C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Прямоугольник 41"/>
            <p:cNvSpPr/>
            <p:nvPr/>
          </p:nvSpPr>
          <p:spPr>
            <a:xfrm>
              <a:off x="2411760" y="1484784"/>
              <a:ext cx="648072" cy="36004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D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Прямоугольник 42"/>
            <p:cNvSpPr/>
            <p:nvPr/>
          </p:nvSpPr>
          <p:spPr>
            <a:xfrm>
              <a:off x="3059832" y="1484784"/>
              <a:ext cx="648072" cy="3600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0xFF</a:t>
              </a:r>
              <a:endParaRPr lang="uk-UA" sz="2000" dirty="0">
                <a:solidFill>
                  <a:schemeClr val="tx1"/>
                </a:solidFill>
              </a:endParaRPr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3707904" y="1484784"/>
              <a:ext cx="648072" cy="3600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0xFF</a:t>
              </a:r>
              <a:endParaRPr lang="uk-UA" sz="2000" dirty="0">
                <a:solidFill>
                  <a:schemeClr val="tx1"/>
                </a:solidFill>
              </a:endParaRPr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4355976" y="1484784"/>
              <a:ext cx="648072" cy="3600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0xFF</a:t>
              </a:r>
              <a:endParaRPr lang="uk-UA" sz="2000" dirty="0">
                <a:solidFill>
                  <a:schemeClr val="tx1"/>
                </a:solidFill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5004048" y="1484784"/>
              <a:ext cx="716290" cy="36004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444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chemeClr val="tx1"/>
                  </a:solidFill>
                </a:rPr>
                <a:t>0x03</a:t>
              </a:r>
              <a:endParaRPr lang="uk-UA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467544" y="1268760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Zero Bytes Padding</a:t>
            </a:r>
            <a:endParaRPr lang="uk-UA" sz="28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467544" y="3068960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Padding Length Bytes</a:t>
            </a:r>
            <a:endParaRPr lang="uk-UA" sz="28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67544" y="4922004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0xFF Bytes + Padding Length Byte</a:t>
            </a:r>
            <a:endParaRPr lang="uk-UA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8175" y="6237312"/>
            <a:ext cx="5215825" cy="36933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Remember I'm offering you the truth. Nothing More.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294800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4800" dirty="0" smtClean="0">
                <a:solidFill>
                  <a:srgbClr val="EBA538"/>
                </a:solidFill>
              </a:rPr>
              <a:t>Padding</a:t>
            </a:r>
            <a:r>
              <a:rPr lang="en-US" sz="4800" b="1" dirty="0" smtClean="0">
                <a:solidFill>
                  <a:schemeClr val="bg1"/>
                </a:solidFill>
              </a:rPr>
              <a:t> Oracle</a:t>
            </a:r>
            <a:endParaRPr lang="ru-RU" sz="48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600" y="333375"/>
            <a:ext cx="69127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Padding Oracle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pic>
        <p:nvPicPr>
          <p:cNvPr id="3" name="Рисунок 2" descr="blo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548" y="3032956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2267744" y="1532620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Oracle: </a:t>
            </a:r>
            <a:r>
              <a:rPr lang="en-US" sz="3600" dirty="0" smtClean="0"/>
              <a:t>something that can prove or refute your assumptions</a:t>
            </a:r>
            <a:endParaRPr lang="uk-UA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267744" y="3080792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Padding: </a:t>
            </a:r>
            <a:r>
              <a:rPr lang="en-US" sz="3600" dirty="0" smtClean="0"/>
              <a:t>building blocks to make things the same size</a:t>
            </a:r>
            <a:endParaRPr lang="uk-UA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2267744" y="4844988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Together: </a:t>
            </a:r>
            <a:r>
              <a:rPr lang="en-US" sz="3600" dirty="0" smtClean="0"/>
              <a:t>are nightmare of cryptography </a:t>
            </a:r>
            <a:endParaRPr lang="uk-UA" sz="3600" dirty="0"/>
          </a:p>
        </p:txBody>
      </p:sp>
      <p:pic>
        <p:nvPicPr>
          <p:cNvPr id="12" name="Рисунок 11" descr="magic_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548" y="1484784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3" name="Рисунок 12" descr="togeth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548" y="4847777"/>
            <a:ext cx="1296000" cy="119475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600" y="333375"/>
            <a:ext cx="69127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Padding Oracle Nightmare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1809619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You don’t need a KEY</a:t>
            </a:r>
            <a:endParaRPr lang="uk-UA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267744" y="3320988"/>
            <a:ext cx="619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Almost doesn’t depends on cipher algorithm (CBC mode)</a:t>
            </a:r>
            <a:endParaRPr lang="uk-UA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2267744" y="5328072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Faster that brute force attack</a:t>
            </a:r>
            <a:endParaRPr lang="uk-UA" sz="3600" dirty="0"/>
          </a:p>
        </p:txBody>
      </p:sp>
      <p:pic>
        <p:nvPicPr>
          <p:cNvPr id="15" name="Рисунок 14" descr="al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3283309"/>
            <a:ext cx="1296000" cy="1275687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6" name="Рисунок 15" descr="ke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852" y="1484784"/>
            <a:ext cx="1279385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7" name="Рисунок 16" descr="spe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5281187"/>
            <a:ext cx="1296000" cy="740101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294800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XOR </a:t>
            </a:r>
            <a:r>
              <a:rPr lang="en-US" sz="4800" dirty="0" smtClean="0">
                <a:solidFill>
                  <a:srgbClr val="EBA538"/>
                </a:solidFill>
              </a:rPr>
              <a:t>Magic</a:t>
            </a:r>
            <a:endParaRPr lang="ru-RU" sz="4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48264" y="6237312"/>
            <a:ext cx="2195736" cy="36933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It’s just a magic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600" y="333375"/>
            <a:ext cx="69127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Exercise (Swap Variables)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1560" y="1096868"/>
            <a:ext cx="640871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 smtClean="0">
                <a:solidFill>
                  <a:srgbClr val="4BAAD2"/>
                </a:solidFill>
              </a:rPr>
              <a:t>int</a:t>
            </a:r>
            <a:r>
              <a:rPr lang="en-US" sz="6600" dirty="0" smtClean="0"/>
              <a:t> a </a:t>
            </a:r>
            <a:r>
              <a:rPr lang="en-US" sz="6600" dirty="0" smtClean="0">
                <a:solidFill>
                  <a:srgbClr val="D94D4D"/>
                </a:solidFill>
              </a:rPr>
              <a:t>=</a:t>
            </a:r>
            <a:r>
              <a:rPr lang="en-US" sz="6600" dirty="0" smtClean="0"/>
              <a:t> 5, b </a:t>
            </a:r>
            <a:r>
              <a:rPr lang="en-US" sz="6600" dirty="0" smtClean="0">
                <a:solidFill>
                  <a:srgbClr val="D94D4D"/>
                </a:solidFill>
              </a:rPr>
              <a:t>=</a:t>
            </a:r>
            <a:r>
              <a:rPr lang="en-US" sz="6600" dirty="0" smtClean="0"/>
              <a:t> 10</a:t>
            </a:r>
            <a:endParaRPr lang="uk-UA" sz="6600" dirty="0"/>
          </a:p>
        </p:txBody>
      </p:sp>
      <p:sp>
        <p:nvSpPr>
          <p:cNvPr id="11" name="TextBox 10"/>
          <p:cNvSpPr txBox="1"/>
          <p:nvPr/>
        </p:nvSpPr>
        <p:spPr>
          <a:xfrm>
            <a:off x="539552" y="2636912"/>
            <a:ext cx="18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a </a:t>
            </a:r>
            <a:r>
              <a:rPr lang="en-US" sz="6600" dirty="0" smtClean="0">
                <a:solidFill>
                  <a:srgbClr val="D94D4D"/>
                </a:solidFill>
              </a:rPr>
              <a:t>=</a:t>
            </a:r>
            <a:r>
              <a:rPr lang="en-US" sz="6600" dirty="0" smtClean="0"/>
              <a:t> a</a:t>
            </a:r>
            <a:endParaRPr lang="uk-UA" sz="6600" dirty="0"/>
          </a:p>
        </p:txBody>
      </p:sp>
      <p:sp>
        <p:nvSpPr>
          <p:cNvPr id="12" name="TextBox 11"/>
          <p:cNvSpPr txBox="1"/>
          <p:nvPr/>
        </p:nvSpPr>
        <p:spPr>
          <a:xfrm>
            <a:off x="2987824" y="2636912"/>
            <a:ext cx="5832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b   </a:t>
            </a:r>
            <a:r>
              <a:rPr lang="en-US" sz="6600" dirty="0" smtClean="0">
                <a:solidFill>
                  <a:srgbClr val="87AB66"/>
                </a:solidFill>
              </a:rPr>
              <a:t>// a = 15</a:t>
            </a:r>
            <a:r>
              <a:rPr lang="en-US" sz="6600" dirty="0" smtClean="0"/>
              <a:t>  </a:t>
            </a:r>
            <a:endParaRPr lang="uk-UA" sz="6600" dirty="0"/>
          </a:p>
        </p:txBody>
      </p:sp>
      <p:pic>
        <p:nvPicPr>
          <p:cNvPr id="13" name="Рисунок 12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411760" y="3039925"/>
            <a:ext cx="432048" cy="43204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9552" y="4985300"/>
            <a:ext cx="18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a </a:t>
            </a:r>
            <a:r>
              <a:rPr lang="en-US" sz="6600" dirty="0" smtClean="0">
                <a:solidFill>
                  <a:srgbClr val="D94D4D"/>
                </a:solidFill>
              </a:rPr>
              <a:t>=</a:t>
            </a:r>
            <a:r>
              <a:rPr lang="en-US" sz="6600" dirty="0" smtClean="0"/>
              <a:t> a</a:t>
            </a:r>
            <a:endParaRPr lang="uk-UA" sz="6600" dirty="0"/>
          </a:p>
        </p:txBody>
      </p:sp>
      <p:sp>
        <p:nvSpPr>
          <p:cNvPr id="21" name="TextBox 20"/>
          <p:cNvSpPr txBox="1"/>
          <p:nvPr/>
        </p:nvSpPr>
        <p:spPr>
          <a:xfrm>
            <a:off x="2987824" y="4985300"/>
            <a:ext cx="583264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b   </a:t>
            </a:r>
            <a:r>
              <a:rPr lang="en-US" sz="6600" dirty="0" smtClean="0">
                <a:solidFill>
                  <a:srgbClr val="87AB66"/>
                </a:solidFill>
              </a:rPr>
              <a:t>// a = 10  </a:t>
            </a:r>
            <a:endParaRPr lang="uk-UA" sz="6600" dirty="0">
              <a:solidFill>
                <a:srgbClr val="87AB66"/>
              </a:solidFill>
            </a:endParaRPr>
          </a:p>
        </p:txBody>
      </p:sp>
      <p:pic>
        <p:nvPicPr>
          <p:cNvPr id="22" name="Рисунок 21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411760" y="5388313"/>
            <a:ext cx="432048" cy="43204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2216" y="3833172"/>
            <a:ext cx="19442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b </a:t>
            </a:r>
            <a:r>
              <a:rPr lang="en-US" sz="6600" dirty="0" smtClean="0">
                <a:solidFill>
                  <a:srgbClr val="D94D4D"/>
                </a:solidFill>
              </a:rPr>
              <a:t>=</a:t>
            </a:r>
            <a:r>
              <a:rPr lang="en-US" sz="6600" dirty="0" smtClean="0"/>
              <a:t> a</a:t>
            </a:r>
            <a:endParaRPr lang="uk-UA" sz="6600" dirty="0"/>
          </a:p>
        </p:txBody>
      </p:sp>
      <p:sp>
        <p:nvSpPr>
          <p:cNvPr id="25" name="TextBox 24"/>
          <p:cNvSpPr txBox="1"/>
          <p:nvPr/>
        </p:nvSpPr>
        <p:spPr>
          <a:xfrm>
            <a:off x="2987824" y="3833172"/>
            <a:ext cx="576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b   </a:t>
            </a:r>
            <a:r>
              <a:rPr lang="en-US" sz="6600" dirty="0" smtClean="0">
                <a:solidFill>
                  <a:srgbClr val="87AB66"/>
                </a:solidFill>
              </a:rPr>
              <a:t>// b = 5 </a:t>
            </a:r>
            <a:endParaRPr lang="uk-UA" sz="6600" dirty="0">
              <a:solidFill>
                <a:srgbClr val="87AB66"/>
              </a:solidFill>
            </a:endParaRPr>
          </a:p>
        </p:txBody>
      </p:sp>
      <p:pic>
        <p:nvPicPr>
          <p:cNvPr id="26" name="Рисунок 25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411760" y="4236185"/>
            <a:ext cx="432048" cy="432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0" grpId="0"/>
      <p:bldP spid="21" grpId="0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600" y="333375"/>
            <a:ext cx="69127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The Magic XOR Rules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74" name="Группа 73"/>
          <p:cNvGrpSpPr/>
          <p:nvPr/>
        </p:nvGrpSpPr>
        <p:grpSpPr>
          <a:xfrm>
            <a:off x="755576" y="1268760"/>
            <a:ext cx="3240360" cy="1107996"/>
            <a:chOff x="755576" y="1268760"/>
            <a:chExt cx="3240360" cy="1107996"/>
          </a:xfrm>
        </p:grpSpPr>
        <p:sp>
          <p:nvSpPr>
            <p:cNvPr id="4" name="TextBox 3"/>
            <p:cNvSpPr txBox="1"/>
            <p:nvPr/>
          </p:nvSpPr>
          <p:spPr>
            <a:xfrm>
              <a:off x="755576" y="1268760"/>
              <a:ext cx="7200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A</a:t>
              </a:r>
              <a:endParaRPr lang="uk-UA" sz="6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907704" y="1268760"/>
              <a:ext cx="20882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A = 0</a:t>
              </a:r>
              <a:endParaRPr lang="uk-UA" sz="6600" dirty="0"/>
            </a:p>
          </p:txBody>
        </p:sp>
        <p:pic>
          <p:nvPicPr>
            <p:cNvPr id="55" name="Рисунок 54" descr="plu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1475656" y="1606734"/>
              <a:ext cx="432048" cy="432048"/>
            </a:xfrm>
            <a:prstGeom prst="rect">
              <a:avLst/>
            </a:prstGeom>
          </p:spPr>
        </p:pic>
      </p:grpSp>
      <p:grpSp>
        <p:nvGrpSpPr>
          <p:cNvPr id="75" name="Группа 74"/>
          <p:cNvGrpSpPr/>
          <p:nvPr/>
        </p:nvGrpSpPr>
        <p:grpSpPr>
          <a:xfrm>
            <a:off x="755576" y="2465020"/>
            <a:ext cx="3240360" cy="1107996"/>
            <a:chOff x="899592" y="2276872"/>
            <a:chExt cx="3240360" cy="1107996"/>
          </a:xfrm>
        </p:grpSpPr>
        <p:sp>
          <p:nvSpPr>
            <p:cNvPr id="56" name="TextBox 55"/>
            <p:cNvSpPr txBox="1"/>
            <p:nvPr/>
          </p:nvSpPr>
          <p:spPr>
            <a:xfrm>
              <a:off x="899592" y="2276872"/>
              <a:ext cx="7200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A</a:t>
              </a:r>
              <a:endParaRPr lang="uk-UA" sz="66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051720" y="2276872"/>
              <a:ext cx="20882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0 = A</a:t>
              </a:r>
              <a:endParaRPr lang="uk-UA" sz="6600" dirty="0"/>
            </a:p>
          </p:txBody>
        </p:sp>
        <p:pic>
          <p:nvPicPr>
            <p:cNvPr id="58" name="Рисунок 57" descr="plu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1619672" y="2614846"/>
              <a:ext cx="432048" cy="432048"/>
            </a:xfrm>
            <a:prstGeom prst="rect">
              <a:avLst/>
            </a:prstGeom>
          </p:spPr>
        </p:pic>
      </p:grpSp>
      <p:grpSp>
        <p:nvGrpSpPr>
          <p:cNvPr id="76" name="Группа 75"/>
          <p:cNvGrpSpPr/>
          <p:nvPr/>
        </p:nvGrpSpPr>
        <p:grpSpPr>
          <a:xfrm>
            <a:off x="755576" y="3689156"/>
            <a:ext cx="4248472" cy="1107996"/>
            <a:chOff x="827584" y="3356992"/>
            <a:chExt cx="4248472" cy="1107996"/>
          </a:xfrm>
        </p:grpSpPr>
        <p:sp>
          <p:nvSpPr>
            <p:cNvPr id="59" name="TextBox 58"/>
            <p:cNvSpPr txBox="1"/>
            <p:nvPr/>
          </p:nvSpPr>
          <p:spPr>
            <a:xfrm>
              <a:off x="827584" y="3356992"/>
              <a:ext cx="7200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A</a:t>
              </a:r>
              <a:endParaRPr lang="uk-UA" sz="6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979712" y="3356992"/>
              <a:ext cx="208823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B = B</a:t>
              </a:r>
              <a:endParaRPr lang="uk-UA" sz="6600" dirty="0"/>
            </a:p>
          </p:txBody>
        </p:sp>
        <p:pic>
          <p:nvPicPr>
            <p:cNvPr id="61" name="Рисунок 60" descr="plu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1547664" y="3694966"/>
              <a:ext cx="432048" cy="432048"/>
            </a:xfrm>
            <a:prstGeom prst="rect">
              <a:avLst/>
            </a:prstGeom>
          </p:spPr>
        </p:pic>
        <p:pic>
          <p:nvPicPr>
            <p:cNvPr id="62" name="Рисунок 61" descr="plu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923928" y="3694966"/>
              <a:ext cx="432048" cy="432048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4355976" y="3356992"/>
              <a:ext cx="7200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A</a:t>
              </a:r>
              <a:endParaRPr lang="uk-UA" sz="6600" dirty="0"/>
            </a:p>
          </p:txBody>
        </p:sp>
      </p:grpSp>
      <p:grpSp>
        <p:nvGrpSpPr>
          <p:cNvPr id="77" name="Группа 76"/>
          <p:cNvGrpSpPr/>
          <p:nvPr/>
        </p:nvGrpSpPr>
        <p:grpSpPr>
          <a:xfrm>
            <a:off x="611560" y="4913292"/>
            <a:ext cx="7416824" cy="1107996"/>
            <a:chOff x="467544" y="4437112"/>
            <a:chExt cx="7416824" cy="1107996"/>
          </a:xfrm>
        </p:grpSpPr>
        <p:sp>
          <p:nvSpPr>
            <p:cNvPr id="64" name="TextBox 63"/>
            <p:cNvSpPr txBox="1"/>
            <p:nvPr/>
          </p:nvSpPr>
          <p:spPr>
            <a:xfrm>
              <a:off x="467544" y="4437112"/>
              <a:ext cx="9361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(A</a:t>
              </a:r>
              <a:endParaRPr lang="uk-UA" sz="66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763688" y="4437112"/>
              <a:ext cx="93610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B) </a:t>
              </a:r>
              <a:endParaRPr lang="uk-UA" sz="6600" dirty="0"/>
            </a:p>
          </p:txBody>
        </p:sp>
        <p:pic>
          <p:nvPicPr>
            <p:cNvPr id="66" name="Рисунок 65" descr="plu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1331640" y="4775086"/>
              <a:ext cx="432048" cy="432048"/>
            </a:xfrm>
            <a:prstGeom prst="rect">
              <a:avLst/>
            </a:prstGeom>
          </p:spPr>
        </p:pic>
        <p:pic>
          <p:nvPicPr>
            <p:cNvPr id="67" name="Рисунок 66" descr="plu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5076056" y="4775086"/>
              <a:ext cx="432048" cy="432048"/>
            </a:xfrm>
            <a:prstGeom prst="rect">
              <a:avLst/>
            </a:prstGeom>
          </p:spPr>
        </p:pic>
        <p:pic>
          <p:nvPicPr>
            <p:cNvPr id="69" name="Рисунок 68" descr="plu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2627784" y="4775086"/>
              <a:ext cx="432048" cy="432048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131840" y="4437112"/>
              <a:ext cx="201622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C = A</a:t>
              </a:r>
              <a:endParaRPr lang="uk-UA" sz="66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436096" y="4437112"/>
              <a:ext cx="11521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 (B </a:t>
              </a:r>
              <a:endParaRPr lang="uk-UA" sz="6600" dirty="0"/>
            </a:p>
          </p:txBody>
        </p:sp>
        <p:pic>
          <p:nvPicPr>
            <p:cNvPr id="72" name="Рисунок 71" descr="plu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6516216" y="4775086"/>
              <a:ext cx="432048" cy="432048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6732240" y="4437112"/>
              <a:ext cx="11521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 C) </a:t>
              </a:r>
              <a:endParaRPr lang="uk-UA" sz="6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600" y="333375"/>
            <a:ext cx="69127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Padding Oracle Attack: Details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24" name="Группа 23"/>
          <p:cNvGrpSpPr/>
          <p:nvPr/>
        </p:nvGrpSpPr>
        <p:grpSpPr>
          <a:xfrm>
            <a:off x="4258916" y="5949280"/>
            <a:ext cx="2880320" cy="360040"/>
            <a:chOff x="3707904" y="1484784"/>
            <a:chExt cx="2880320" cy="36004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Прямоугольник 24"/>
            <p:cNvSpPr/>
            <p:nvPr/>
          </p:nvSpPr>
          <p:spPr>
            <a:xfrm>
              <a:off x="37079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M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0679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y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44279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M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478802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514806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G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5508104" y="1484784"/>
              <a:ext cx="360040" cy="3600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5868144" y="1484784"/>
              <a:ext cx="360040" cy="3600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6228184" y="1484784"/>
              <a:ext cx="360040" cy="3600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Группа 32"/>
          <p:cNvGrpSpPr/>
          <p:nvPr/>
        </p:nvGrpSpPr>
        <p:grpSpPr>
          <a:xfrm>
            <a:off x="395536" y="1916832"/>
            <a:ext cx="2880320" cy="360040"/>
            <a:chOff x="611560" y="1484784"/>
            <a:chExt cx="2880320" cy="3600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6115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9716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3316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169168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05172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4117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27718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1318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Группа 41"/>
          <p:cNvGrpSpPr/>
          <p:nvPr/>
        </p:nvGrpSpPr>
        <p:grpSpPr>
          <a:xfrm>
            <a:off x="4258916" y="1916832"/>
            <a:ext cx="2880320" cy="360040"/>
            <a:chOff x="3707904" y="1484784"/>
            <a:chExt cx="2880320" cy="3600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3" name="Прямоугольник 42"/>
            <p:cNvSpPr/>
            <p:nvPr/>
          </p:nvSpPr>
          <p:spPr>
            <a:xfrm>
              <a:off x="37079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0679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44279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K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478802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514806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55081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58681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0" name="Прямоугольник 49"/>
            <p:cNvSpPr/>
            <p:nvPr/>
          </p:nvSpPr>
          <p:spPr>
            <a:xfrm>
              <a:off x="62281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pic>
        <p:nvPicPr>
          <p:cNvPr id="53" name="Рисунок 52" descr="gea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5826" y="2708920"/>
            <a:ext cx="826501" cy="78814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cxnSp>
        <p:nvCxnSpPr>
          <p:cNvPr id="57" name="Прямая со стрелкой 56"/>
          <p:cNvCxnSpPr/>
          <p:nvPr/>
        </p:nvCxnSpPr>
        <p:spPr>
          <a:xfrm>
            <a:off x="5699076" y="4581128"/>
            <a:ext cx="0" cy="36004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>
            <a:off x="1835696" y="5301208"/>
            <a:ext cx="3528392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Рисунок 70" descr="pl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5026" y="5089132"/>
            <a:ext cx="428100" cy="4281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cxnSp>
        <p:nvCxnSpPr>
          <p:cNvPr id="72" name="Прямая со стрелкой 71"/>
          <p:cNvCxnSpPr/>
          <p:nvPr/>
        </p:nvCxnSpPr>
        <p:spPr>
          <a:xfrm flipH="1">
            <a:off x="5699076" y="2420888"/>
            <a:ext cx="1" cy="288032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/>
          <p:nvPr/>
        </p:nvCxnSpPr>
        <p:spPr>
          <a:xfrm flipV="1">
            <a:off x="1835696" y="2348880"/>
            <a:ext cx="0" cy="2952328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483768" y="5868561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Plain M2</a:t>
            </a:r>
            <a:endParaRPr lang="uk-UA" sz="32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611560" y="1268760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Encrypted C1</a:t>
            </a:r>
            <a:endParaRPr lang="uk-UA" sz="3200" b="1" dirty="0"/>
          </a:p>
        </p:txBody>
      </p:sp>
      <p:cxnSp>
        <p:nvCxnSpPr>
          <p:cNvPr id="80" name="Прямая со стрелкой 79"/>
          <p:cNvCxnSpPr/>
          <p:nvPr/>
        </p:nvCxnSpPr>
        <p:spPr>
          <a:xfrm>
            <a:off x="5699076" y="5589240"/>
            <a:ext cx="0" cy="288032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427984" y="1268760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Encrypted C2</a:t>
            </a:r>
            <a:endParaRPr lang="uk-UA" sz="3200" b="1" dirty="0"/>
          </a:p>
        </p:txBody>
      </p:sp>
      <p:grpSp>
        <p:nvGrpSpPr>
          <p:cNvPr id="83" name="Группа 82"/>
          <p:cNvGrpSpPr/>
          <p:nvPr/>
        </p:nvGrpSpPr>
        <p:grpSpPr>
          <a:xfrm>
            <a:off x="4258916" y="4149080"/>
            <a:ext cx="2880320" cy="360040"/>
            <a:chOff x="3707904" y="1484784"/>
            <a:chExt cx="2880320" cy="360040"/>
          </a:xfrm>
          <a:solidFill>
            <a:srgbClr val="FF6D6D"/>
          </a:solidFill>
        </p:grpSpPr>
        <p:sp>
          <p:nvSpPr>
            <p:cNvPr id="84" name="Прямоугольник 83"/>
            <p:cNvSpPr/>
            <p:nvPr/>
          </p:nvSpPr>
          <p:spPr>
            <a:xfrm>
              <a:off x="37079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40679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K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44279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7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7" name="Прямоугольник 86"/>
            <p:cNvSpPr/>
            <p:nvPr/>
          </p:nvSpPr>
          <p:spPr>
            <a:xfrm>
              <a:off x="478802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u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8" name="Прямоугольник 87"/>
            <p:cNvSpPr/>
            <p:nvPr/>
          </p:nvSpPr>
          <p:spPr>
            <a:xfrm>
              <a:off x="514806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9" name="Прямоугольник 88"/>
            <p:cNvSpPr/>
            <p:nvPr/>
          </p:nvSpPr>
          <p:spPr>
            <a:xfrm>
              <a:off x="55081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Q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58681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91" name="Прямоугольник 90"/>
            <p:cNvSpPr/>
            <p:nvPr/>
          </p:nvSpPr>
          <p:spPr>
            <a:xfrm>
              <a:off x="62281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b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8" name="Прямая со стрелкой 97"/>
          <p:cNvCxnSpPr/>
          <p:nvPr/>
        </p:nvCxnSpPr>
        <p:spPr>
          <a:xfrm flipH="1">
            <a:off x="5699077" y="3573016"/>
            <a:ext cx="1" cy="432048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012160" y="3429000"/>
            <a:ext cx="2952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Intermediate I2</a:t>
            </a:r>
            <a:endParaRPr lang="uk-UA" sz="3200" b="1" dirty="0"/>
          </a:p>
        </p:txBody>
      </p:sp>
      <p:cxnSp>
        <p:nvCxnSpPr>
          <p:cNvPr id="103" name="Прямая со стрелкой 102"/>
          <p:cNvCxnSpPr/>
          <p:nvPr/>
        </p:nvCxnSpPr>
        <p:spPr>
          <a:xfrm rot="16200000" flipH="1">
            <a:off x="4896036" y="2850962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Рисунок 103" descr="ke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2780928"/>
            <a:ext cx="720080" cy="729432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6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294800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4800" dirty="0" smtClean="0">
                <a:solidFill>
                  <a:srgbClr val="EBA538"/>
                </a:solidFill>
                <a:latin typeface="+mj-lt"/>
              </a:rPr>
              <a:t>LIVE. DIE. </a:t>
            </a:r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REPEAT</a:t>
            </a:r>
            <a:r>
              <a:rPr lang="en-US" sz="4800" dirty="0" smtClean="0">
                <a:solidFill>
                  <a:srgbClr val="EBA538"/>
                </a:solidFill>
                <a:latin typeface="+mj-lt"/>
              </a:rPr>
              <a:t>.</a:t>
            </a:r>
            <a:endParaRPr lang="ru-RU" sz="4800" b="1" dirty="0">
              <a:solidFill>
                <a:srgbClr val="EBA538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4248" y="6237312"/>
            <a:ext cx="2339752" cy="36933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History Repeats Itself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600" y="333375"/>
            <a:ext cx="69127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Padding Oracle Attack: Details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64" name="Группа 63"/>
          <p:cNvGrpSpPr/>
          <p:nvPr/>
        </p:nvGrpSpPr>
        <p:grpSpPr>
          <a:xfrm>
            <a:off x="467544" y="1448780"/>
            <a:ext cx="4032448" cy="1107996"/>
            <a:chOff x="467544" y="1448780"/>
            <a:chExt cx="4032448" cy="1107996"/>
          </a:xfrm>
        </p:grpSpPr>
        <p:sp>
          <p:nvSpPr>
            <p:cNvPr id="55" name="TextBox 54"/>
            <p:cNvSpPr txBox="1"/>
            <p:nvPr/>
          </p:nvSpPr>
          <p:spPr>
            <a:xfrm>
              <a:off x="467544" y="1448780"/>
              <a:ext cx="18002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M2=</a:t>
              </a:r>
              <a:endParaRPr lang="uk-UA" sz="6600" dirty="0"/>
            </a:p>
          </p:txBody>
        </p:sp>
        <p:pic>
          <p:nvPicPr>
            <p:cNvPr id="60" name="Рисунок 59" descr="plu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3203848" y="1786754"/>
              <a:ext cx="432048" cy="432048"/>
            </a:xfrm>
            <a:prstGeom prst="rect">
              <a:avLst/>
            </a:prstGeom>
          </p:spPr>
        </p:pic>
        <p:sp>
          <p:nvSpPr>
            <p:cNvPr id="62" name="TextBox 61"/>
            <p:cNvSpPr txBox="1"/>
            <p:nvPr/>
          </p:nvSpPr>
          <p:spPr>
            <a:xfrm>
              <a:off x="2123728" y="1448780"/>
              <a:ext cx="108012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C1</a:t>
              </a:r>
              <a:endParaRPr lang="uk-UA" sz="66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635896" y="1448780"/>
              <a:ext cx="86409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I2</a:t>
              </a:r>
              <a:endParaRPr lang="uk-UA" sz="6600" dirty="0"/>
            </a:p>
          </p:txBody>
        </p:sp>
      </p:grpSp>
      <p:grpSp>
        <p:nvGrpSpPr>
          <p:cNvPr id="70" name="Группа 69"/>
          <p:cNvGrpSpPr/>
          <p:nvPr/>
        </p:nvGrpSpPr>
        <p:grpSpPr>
          <a:xfrm>
            <a:off x="1691680" y="2609036"/>
            <a:ext cx="4176464" cy="1107996"/>
            <a:chOff x="395536" y="2492896"/>
            <a:chExt cx="4176464" cy="1107996"/>
          </a:xfrm>
        </p:grpSpPr>
        <p:sp>
          <p:nvSpPr>
            <p:cNvPr id="66" name="TextBox 65"/>
            <p:cNvSpPr txBox="1"/>
            <p:nvPr/>
          </p:nvSpPr>
          <p:spPr>
            <a:xfrm>
              <a:off x="395536" y="2492896"/>
              <a:ext cx="18002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I2=</a:t>
              </a:r>
              <a:endParaRPr lang="uk-UA" sz="6600" dirty="0"/>
            </a:p>
          </p:txBody>
        </p:sp>
        <p:pic>
          <p:nvPicPr>
            <p:cNvPr id="67" name="Рисунок 66" descr="plu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flipH="1">
              <a:off x="2915816" y="2830870"/>
              <a:ext cx="432048" cy="432048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1547664" y="2492896"/>
              <a:ext cx="136815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M2</a:t>
              </a:r>
              <a:endParaRPr lang="uk-UA" sz="6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419872" y="2492896"/>
              <a:ext cx="11521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 smtClean="0"/>
                <a:t>C1</a:t>
              </a:r>
              <a:endParaRPr lang="uk-UA" sz="6600" dirty="0"/>
            </a:p>
          </p:txBody>
        </p:sp>
      </p:grpSp>
      <p:grpSp>
        <p:nvGrpSpPr>
          <p:cNvPr id="93" name="Группа 92"/>
          <p:cNvGrpSpPr/>
          <p:nvPr/>
        </p:nvGrpSpPr>
        <p:grpSpPr>
          <a:xfrm>
            <a:off x="971600" y="2636912"/>
            <a:ext cx="576064" cy="504056"/>
            <a:chOff x="971600" y="2636912"/>
            <a:chExt cx="576064" cy="504056"/>
          </a:xfrm>
        </p:grpSpPr>
        <p:cxnSp>
          <p:nvCxnSpPr>
            <p:cNvPr id="81" name="Прямая соединительная линия 80"/>
            <p:cNvCxnSpPr/>
            <p:nvPr/>
          </p:nvCxnSpPr>
          <p:spPr>
            <a:xfrm>
              <a:off x="971600" y="2636912"/>
              <a:ext cx="0" cy="504056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единительная линия 91"/>
            <p:cNvCxnSpPr/>
            <p:nvPr/>
          </p:nvCxnSpPr>
          <p:spPr>
            <a:xfrm>
              <a:off x="971600" y="3140968"/>
              <a:ext cx="576064" cy="0"/>
            </a:xfrm>
            <a:prstGeom prst="line">
              <a:avLst/>
            </a:prstGeom>
            <a:ln w="25400"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/>
          <p:cNvSpPr txBox="1"/>
          <p:nvPr/>
        </p:nvSpPr>
        <p:spPr>
          <a:xfrm>
            <a:off x="683568" y="4293096"/>
            <a:ext cx="7472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We CAN change result Plaintext </a:t>
            </a:r>
            <a:r>
              <a:rPr lang="en-US" sz="3600" b="1" dirty="0" smtClean="0"/>
              <a:t>M2</a:t>
            </a:r>
            <a:r>
              <a:rPr lang="en-US" sz="3600" dirty="0" smtClean="0"/>
              <a:t> by </a:t>
            </a:r>
          </a:p>
          <a:p>
            <a:r>
              <a:rPr lang="en-US" sz="3600" dirty="0" smtClean="0"/>
              <a:t>	changing Encrypted </a:t>
            </a:r>
            <a:r>
              <a:rPr lang="en-US" sz="3600" b="1" dirty="0" smtClean="0"/>
              <a:t>C1</a:t>
            </a:r>
            <a:r>
              <a:rPr lang="en-US" sz="3600" dirty="0" smtClean="0"/>
              <a:t> Message</a:t>
            </a:r>
            <a:endParaRPr lang="uk-UA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11560" y="332656"/>
            <a:ext cx="77048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Padding Oracle Attack: Last Byte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2" name="Группа 23"/>
          <p:cNvGrpSpPr/>
          <p:nvPr/>
        </p:nvGrpSpPr>
        <p:grpSpPr>
          <a:xfrm>
            <a:off x="4258916" y="5877272"/>
            <a:ext cx="3049388" cy="529108"/>
            <a:chOff x="3707904" y="1412776"/>
            <a:chExt cx="3049388" cy="52910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5" name="Прямоугольник 24"/>
            <p:cNvSpPr/>
            <p:nvPr/>
          </p:nvSpPr>
          <p:spPr>
            <a:xfrm>
              <a:off x="37079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M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40679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y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Прямоугольник 26"/>
            <p:cNvSpPr/>
            <p:nvPr/>
          </p:nvSpPr>
          <p:spPr>
            <a:xfrm>
              <a:off x="44279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M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Прямоугольник 27"/>
            <p:cNvSpPr/>
            <p:nvPr/>
          </p:nvSpPr>
          <p:spPr>
            <a:xfrm>
              <a:off x="478802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Прямоугольник 28"/>
            <p:cNvSpPr/>
            <p:nvPr/>
          </p:nvSpPr>
          <p:spPr>
            <a:xfrm>
              <a:off x="514806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G</a:t>
              </a:r>
              <a:endParaRPr lang="ru-RU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5508104" y="1484784"/>
              <a:ext cx="360040" cy="3600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5868144" y="1484784"/>
              <a:ext cx="360040" cy="36004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2" name="Прямоугольник 31"/>
            <p:cNvSpPr/>
            <p:nvPr/>
          </p:nvSpPr>
          <p:spPr>
            <a:xfrm>
              <a:off x="6228184" y="1412776"/>
              <a:ext cx="529108" cy="529108"/>
            </a:xfrm>
            <a:prstGeom prst="rect">
              <a:avLst/>
            </a:prstGeom>
            <a:solidFill>
              <a:srgbClr val="FFC000"/>
            </a:solidFill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D</a:t>
              </a:r>
              <a:endParaRPr lang="ru-RU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Группа 32"/>
          <p:cNvGrpSpPr/>
          <p:nvPr/>
        </p:nvGrpSpPr>
        <p:grpSpPr>
          <a:xfrm>
            <a:off x="395536" y="1862514"/>
            <a:ext cx="3024336" cy="504056"/>
            <a:chOff x="611560" y="1430466"/>
            <a:chExt cx="3024336" cy="50405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4" name="Прямоугольник 33"/>
            <p:cNvSpPr/>
            <p:nvPr/>
          </p:nvSpPr>
          <p:spPr>
            <a:xfrm>
              <a:off x="6115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5" name="Прямоугольник 34"/>
            <p:cNvSpPr/>
            <p:nvPr/>
          </p:nvSpPr>
          <p:spPr>
            <a:xfrm>
              <a:off x="9716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G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6" name="Прямоугольник 35"/>
            <p:cNvSpPr/>
            <p:nvPr/>
          </p:nvSpPr>
          <p:spPr>
            <a:xfrm>
              <a:off x="133164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7" name="Прямоугольник 36"/>
            <p:cNvSpPr/>
            <p:nvPr/>
          </p:nvSpPr>
          <p:spPr>
            <a:xfrm>
              <a:off x="169168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8" name="Прямоугольник 37"/>
            <p:cNvSpPr/>
            <p:nvPr/>
          </p:nvSpPr>
          <p:spPr>
            <a:xfrm>
              <a:off x="205172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39" name="Прямоугольник 38"/>
            <p:cNvSpPr/>
            <p:nvPr/>
          </p:nvSpPr>
          <p:spPr>
            <a:xfrm>
              <a:off x="241176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" name="Прямоугольник 39"/>
            <p:cNvSpPr/>
            <p:nvPr/>
          </p:nvSpPr>
          <p:spPr>
            <a:xfrm>
              <a:off x="2771800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1" name="Прямоугольник 40"/>
            <p:cNvSpPr/>
            <p:nvPr/>
          </p:nvSpPr>
          <p:spPr>
            <a:xfrm>
              <a:off x="3131840" y="1430466"/>
              <a:ext cx="504056" cy="504056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A</a:t>
              </a:r>
              <a:endParaRPr lang="ru-RU" sz="3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Группа 41"/>
          <p:cNvGrpSpPr/>
          <p:nvPr/>
        </p:nvGrpSpPr>
        <p:grpSpPr>
          <a:xfrm>
            <a:off x="4258916" y="1844824"/>
            <a:ext cx="3049388" cy="529108"/>
            <a:chOff x="3707904" y="1412776"/>
            <a:chExt cx="3049388" cy="529108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43" name="Прямоугольник 42"/>
            <p:cNvSpPr/>
            <p:nvPr/>
          </p:nvSpPr>
          <p:spPr>
            <a:xfrm>
              <a:off x="37079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4" name="Прямоугольник 43"/>
            <p:cNvSpPr/>
            <p:nvPr/>
          </p:nvSpPr>
          <p:spPr>
            <a:xfrm>
              <a:off x="40679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E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5" name="Прямоугольник 44"/>
            <p:cNvSpPr/>
            <p:nvPr/>
          </p:nvSpPr>
          <p:spPr>
            <a:xfrm>
              <a:off x="44279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K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6" name="Прямоугольник 45"/>
            <p:cNvSpPr/>
            <p:nvPr/>
          </p:nvSpPr>
          <p:spPr>
            <a:xfrm>
              <a:off x="478802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7" name="Прямоугольник 46"/>
            <p:cNvSpPr/>
            <p:nvPr/>
          </p:nvSpPr>
          <p:spPr>
            <a:xfrm>
              <a:off x="514806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X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8" name="Прямоугольник 47"/>
            <p:cNvSpPr/>
            <p:nvPr/>
          </p:nvSpPr>
          <p:spPr>
            <a:xfrm>
              <a:off x="55081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9" name="Прямоугольник 48"/>
            <p:cNvSpPr/>
            <p:nvPr/>
          </p:nvSpPr>
          <p:spPr>
            <a:xfrm>
              <a:off x="58681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A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0" name="Прямоугольник 49"/>
            <p:cNvSpPr/>
            <p:nvPr/>
          </p:nvSpPr>
          <p:spPr>
            <a:xfrm>
              <a:off x="6228184" y="1412776"/>
              <a:ext cx="529108" cy="529108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B</a:t>
              </a:r>
              <a:endParaRPr lang="ru-RU" sz="3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53" name="Рисунок 52" descr="gea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85826" y="2708920"/>
            <a:ext cx="826501" cy="78814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cxnSp>
        <p:nvCxnSpPr>
          <p:cNvPr id="57" name="Прямая со стрелкой 56"/>
          <p:cNvCxnSpPr/>
          <p:nvPr/>
        </p:nvCxnSpPr>
        <p:spPr>
          <a:xfrm>
            <a:off x="5699076" y="4581128"/>
            <a:ext cx="0" cy="36004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>
            <a:off x="1835696" y="5301208"/>
            <a:ext cx="3528392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Рисунок 70" descr="plu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85026" y="5089132"/>
            <a:ext cx="428100" cy="4281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cxnSp>
        <p:nvCxnSpPr>
          <p:cNvPr id="72" name="Прямая со стрелкой 71"/>
          <p:cNvCxnSpPr/>
          <p:nvPr/>
        </p:nvCxnSpPr>
        <p:spPr>
          <a:xfrm flipH="1">
            <a:off x="5699076" y="2420888"/>
            <a:ext cx="1" cy="288032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/>
          <p:nvPr/>
        </p:nvCxnSpPr>
        <p:spPr>
          <a:xfrm flipV="1">
            <a:off x="1835696" y="2348880"/>
            <a:ext cx="0" cy="2952328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/>
          <p:nvPr/>
        </p:nvCxnSpPr>
        <p:spPr>
          <a:xfrm>
            <a:off x="5699076" y="5589240"/>
            <a:ext cx="0" cy="288032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Группа 82"/>
          <p:cNvGrpSpPr/>
          <p:nvPr/>
        </p:nvGrpSpPr>
        <p:grpSpPr>
          <a:xfrm>
            <a:off x="4258916" y="4077072"/>
            <a:ext cx="3024336" cy="504056"/>
            <a:chOff x="3707904" y="1412776"/>
            <a:chExt cx="3024336" cy="504056"/>
          </a:xfrm>
          <a:solidFill>
            <a:srgbClr val="FF6D6D"/>
          </a:solidFill>
        </p:grpSpPr>
        <p:sp>
          <p:nvSpPr>
            <p:cNvPr id="84" name="Прямоугольник 83"/>
            <p:cNvSpPr/>
            <p:nvPr/>
          </p:nvSpPr>
          <p:spPr>
            <a:xfrm>
              <a:off x="37079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I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5" name="Прямоугольник 84"/>
            <p:cNvSpPr/>
            <p:nvPr/>
          </p:nvSpPr>
          <p:spPr>
            <a:xfrm>
              <a:off x="40679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K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6" name="Прямоугольник 85"/>
            <p:cNvSpPr/>
            <p:nvPr/>
          </p:nvSpPr>
          <p:spPr>
            <a:xfrm>
              <a:off x="442798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7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7" name="Прямоугольник 86"/>
            <p:cNvSpPr/>
            <p:nvPr/>
          </p:nvSpPr>
          <p:spPr>
            <a:xfrm>
              <a:off x="478802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u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8" name="Прямоугольник 87"/>
            <p:cNvSpPr/>
            <p:nvPr/>
          </p:nvSpPr>
          <p:spPr>
            <a:xfrm>
              <a:off x="514806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F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89" name="Прямоугольник 88"/>
            <p:cNvSpPr/>
            <p:nvPr/>
          </p:nvSpPr>
          <p:spPr>
            <a:xfrm>
              <a:off x="550810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Q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90" name="Прямоугольник 89"/>
            <p:cNvSpPr/>
            <p:nvPr/>
          </p:nvSpPr>
          <p:spPr>
            <a:xfrm>
              <a:off x="5868144" y="1484784"/>
              <a:ext cx="360040" cy="36004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s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91" name="Прямоугольник 90"/>
            <p:cNvSpPr/>
            <p:nvPr/>
          </p:nvSpPr>
          <p:spPr>
            <a:xfrm>
              <a:off x="6228184" y="1412776"/>
              <a:ext cx="504056" cy="504056"/>
            </a:xfrm>
            <a:prstGeom prst="rect">
              <a:avLst/>
            </a:prstGeom>
            <a:grp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 smtClean="0">
                  <a:solidFill>
                    <a:schemeClr val="tx1"/>
                  </a:solidFill>
                </a:rPr>
                <a:t>C</a:t>
              </a:r>
              <a:endParaRPr lang="ru-RU" sz="3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8" name="Прямая со стрелкой 97"/>
          <p:cNvCxnSpPr/>
          <p:nvPr/>
        </p:nvCxnSpPr>
        <p:spPr>
          <a:xfrm flipH="1">
            <a:off x="5699077" y="3573016"/>
            <a:ext cx="1" cy="432048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555776" y="1196752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C1[8]</a:t>
            </a:r>
            <a:endParaRPr lang="uk-UA" sz="32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6444208" y="1196752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C2[8]</a:t>
            </a:r>
            <a:endParaRPr lang="uk-UA" sz="32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516216" y="3356992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I2[8]</a:t>
            </a:r>
            <a:endParaRPr lang="uk-UA" sz="32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7380312" y="5805264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M2[8]</a:t>
            </a:r>
            <a:endParaRPr lang="uk-UA" sz="3200" b="1" dirty="0"/>
          </a:p>
        </p:txBody>
      </p:sp>
      <p:cxnSp>
        <p:nvCxnSpPr>
          <p:cNvPr id="65" name="Прямая со стрелкой 64"/>
          <p:cNvCxnSpPr/>
          <p:nvPr/>
        </p:nvCxnSpPr>
        <p:spPr>
          <a:xfrm rot="16200000" flipH="1">
            <a:off x="4896036" y="2850962"/>
            <a:ext cx="0" cy="504056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Рисунок 65" descr="key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2780928"/>
            <a:ext cx="720080" cy="729432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827584" y="333375"/>
            <a:ext cx="784887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Padding Oracle Attack: Last Byte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520" y="1268760"/>
            <a:ext cx="864096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Iterate byte </a:t>
            </a:r>
            <a:r>
              <a:rPr lang="en-US" sz="3200" b="1" dirty="0" smtClean="0"/>
              <a:t>PP</a:t>
            </a:r>
            <a:r>
              <a:rPr lang="en-US" sz="2400" dirty="0" smtClean="0"/>
              <a:t> from </a:t>
            </a:r>
            <a:r>
              <a:rPr lang="en-US" sz="3200" b="1" dirty="0" smtClean="0"/>
              <a:t>0x00</a:t>
            </a:r>
            <a:r>
              <a:rPr lang="en-US" sz="2400" dirty="0" smtClean="0"/>
              <a:t> to </a:t>
            </a:r>
            <a:r>
              <a:rPr lang="en-US" sz="3200" b="1" dirty="0" smtClean="0"/>
              <a:t>0xFF </a:t>
            </a:r>
            <a:r>
              <a:rPr lang="en-US" sz="2400" dirty="0" smtClean="0"/>
              <a:t>(possible </a:t>
            </a:r>
            <a:r>
              <a:rPr lang="en-US" sz="3200" b="1" dirty="0" smtClean="0"/>
              <a:t>M2[8] </a:t>
            </a:r>
            <a:r>
              <a:rPr lang="en-US" sz="2400" dirty="0" smtClean="0"/>
              <a:t>byte)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Set </a:t>
            </a:r>
            <a:r>
              <a:rPr lang="en-US" sz="3200" b="1" dirty="0" smtClean="0"/>
              <a:t>A </a:t>
            </a:r>
            <a:r>
              <a:rPr lang="en-US" sz="3200" dirty="0" smtClean="0"/>
              <a:t>= </a:t>
            </a:r>
            <a:r>
              <a:rPr lang="en-US" sz="3200" b="1" dirty="0" smtClean="0"/>
              <a:t>C1[8]</a:t>
            </a:r>
            <a:r>
              <a:rPr lang="en-US" sz="3200" dirty="0" smtClean="0"/>
              <a:t>     </a:t>
            </a:r>
            <a:r>
              <a:rPr lang="en-US" sz="3200" b="1" dirty="0" smtClean="0"/>
              <a:t>PP</a:t>
            </a:r>
            <a:r>
              <a:rPr lang="en-US" sz="3200" dirty="0" smtClean="0"/>
              <a:t>     </a:t>
            </a:r>
            <a:r>
              <a:rPr lang="en-US" sz="3200" b="1" dirty="0" smtClean="0"/>
              <a:t>0x01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Check Padding Oracle if we got correct padding (</a:t>
            </a:r>
            <a:r>
              <a:rPr lang="en-US" sz="3200" b="1" dirty="0" smtClean="0"/>
              <a:t>D</a:t>
            </a:r>
            <a:r>
              <a:rPr lang="en-US" sz="3200" dirty="0" smtClean="0"/>
              <a:t> = </a:t>
            </a:r>
            <a:r>
              <a:rPr lang="en-US" sz="3200" b="1" dirty="0" smtClean="0"/>
              <a:t>0x01</a:t>
            </a:r>
            <a:r>
              <a:rPr lang="en-US" sz="24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In case of correct padding we can calculate </a:t>
            </a:r>
            <a:r>
              <a:rPr lang="en-US" sz="3200" b="1" dirty="0" smtClean="0"/>
              <a:t>M2[8]</a:t>
            </a:r>
            <a:r>
              <a:rPr lang="en-US" sz="2400" b="1" dirty="0" smtClean="0"/>
              <a:t> </a:t>
            </a:r>
            <a:r>
              <a:rPr lang="en-US" sz="2400" dirty="0" smtClean="0"/>
              <a:t>last byte: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</a:t>
            </a:r>
            <a:r>
              <a:rPr lang="en-US" sz="3200" b="1" dirty="0" smtClean="0"/>
              <a:t>M2[8] = C1[8]     C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Because </a:t>
            </a:r>
            <a:r>
              <a:rPr lang="en-US" sz="3200" b="1" dirty="0" smtClean="0"/>
              <a:t>C = D     A</a:t>
            </a:r>
          </a:p>
          <a:p>
            <a:pPr lvl="2">
              <a:buFont typeface="Arial" pitchFamily="34" charset="0"/>
              <a:buChar char="•"/>
            </a:pPr>
            <a:r>
              <a:rPr lang="en-US" sz="2400" dirty="0" smtClean="0"/>
              <a:t> Then </a:t>
            </a:r>
            <a:r>
              <a:rPr lang="en-US" sz="3200" b="1" dirty="0" smtClean="0"/>
              <a:t>C = 0x01     C1[8]     PP     0x01</a:t>
            </a:r>
          </a:p>
          <a:p>
            <a:pPr lvl="2">
              <a:buFont typeface="Arial" pitchFamily="34" charset="0"/>
              <a:buChar char="•"/>
            </a:pPr>
            <a:r>
              <a:rPr lang="en-US" sz="2400" dirty="0" smtClean="0"/>
              <a:t> We can simplify it to </a:t>
            </a:r>
            <a:r>
              <a:rPr lang="en-US" sz="3200" b="1" dirty="0" smtClean="0"/>
              <a:t>C = C1[8]     PP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In this case </a:t>
            </a:r>
            <a:r>
              <a:rPr lang="en-US" sz="3200" b="1" dirty="0" smtClean="0"/>
              <a:t>M2[8] = C1[8]     C1[8]     PP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 And finally </a:t>
            </a:r>
            <a:r>
              <a:rPr lang="en-US" sz="3200" b="1" dirty="0" smtClean="0"/>
              <a:t>M2[8] = PP</a:t>
            </a:r>
            <a:r>
              <a:rPr lang="en-US" sz="2400" dirty="0" smtClean="0"/>
              <a:t>, voila!</a:t>
            </a:r>
            <a:r>
              <a:rPr lang="en-US" sz="2400" dirty="0" smtClean="0">
                <a:sym typeface="Wingdings" pitchFamily="2" charset="2"/>
              </a:rPr>
              <a:t></a:t>
            </a:r>
            <a:endParaRPr lang="en-US" sz="2400" dirty="0" smtClean="0"/>
          </a:p>
          <a:p>
            <a:r>
              <a:rPr lang="en-US" sz="2400" dirty="0" smtClean="0"/>
              <a:t>	</a:t>
            </a:r>
            <a:endParaRPr lang="uk-UA" sz="3200" b="1" dirty="0"/>
          </a:p>
        </p:txBody>
      </p:sp>
      <p:pic>
        <p:nvPicPr>
          <p:cNvPr id="18" name="Рисунок 17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843808" y="1916832"/>
            <a:ext cx="288032" cy="288032"/>
          </a:xfrm>
          <a:prstGeom prst="rect">
            <a:avLst/>
          </a:prstGeom>
        </p:spPr>
      </p:pic>
      <p:pic>
        <p:nvPicPr>
          <p:cNvPr id="19" name="Рисунок 18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3779912" y="1916832"/>
            <a:ext cx="288032" cy="288032"/>
          </a:xfrm>
          <a:prstGeom prst="rect">
            <a:avLst/>
          </a:prstGeom>
        </p:spPr>
      </p:pic>
      <p:pic>
        <p:nvPicPr>
          <p:cNvPr id="20" name="Рисунок 19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5580112" y="4869160"/>
            <a:ext cx="288032" cy="288032"/>
          </a:xfrm>
          <a:prstGeom prst="rect">
            <a:avLst/>
          </a:prstGeom>
        </p:spPr>
      </p:pic>
      <p:pic>
        <p:nvPicPr>
          <p:cNvPr id="21" name="Рисунок 20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3347864" y="3356992"/>
            <a:ext cx="288032" cy="288032"/>
          </a:xfrm>
          <a:prstGeom prst="rect">
            <a:avLst/>
          </a:prstGeom>
        </p:spPr>
      </p:pic>
      <p:pic>
        <p:nvPicPr>
          <p:cNvPr id="22" name="Рисунок 21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4788024" y="5339308"/>
            <a:ext cx="288032" cy="288032"/>
          </a:xfrm>
          <a:prstGeom prst="rect">
            <a:avLst/>
          </a:prstGeom>
        </p:spPr>
      </p:pic>
      <p:pic>
        <p:nvPicPr>
          <p:cNvPr id="23" name="Рисунок 22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5852904" y="4365104"/>
            <a:ext cx="288032" cy="288032"/>
          </a:xfrm>
          <a:prstGeom prst="rect">
            <a:avLst/>
          </a:prstGeom>
        </p:spPr>
      </p:pic>
      <p:pic>
        <p:nvPicPr>
          <p:cNvPr id="24" name="Рисунок 23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2987824" y="3861048"/>
            <a:ext cx="288032" cy="288032"/>
          </a:xfrm>
          <a:prstGeom prst="rect">
            <a:avLst/>
          </a:prstGeom>
        </p:spPr>
      </p:pic>
      <p:pic>
        <p:nvPicPr>
          <p:cNvPr id="25" name="Рисунок 24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3605416" y="4365104"/>
            <a:ext cx="288032" cy="288032"/>
          </a:xfrm>
          <a:prstGeom prst="rect">
            <a:avLst/>
          </a:prstGeom>
        </p:spPr>
      </p:pic>
      <p:pic>
        <p:nvPicPr>
          <p:cNvPr id="26" name="Рисунок 25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4932040" y="4365104"/>
            <a:ext cx="288032" cy="288032"/>
          </a:xfrm>
          <a:prstGeom prst="rect">
            <a:avLst/>
          </a:prstGeom>
        </p:spPr>
      </p:pic>
      <p:pic>
        <p:nvPicPr>
          <p:cNvPr id="27" name="Рисунок 26" descr="plu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6140936" y="5331688"/>
            <a:ext cx="288032" cy="2880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600" y="333375"/>
            <a:ext cx="69127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Padding Oracle Attack: Tools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1556792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POET</a:t>
            </a:r>
            <a:r>
              <a:rPr lang="en-US" sz="2800" dirty="0" smtClean="0"/>
              <a:t> – Apache </a:t>
            </a:r>
            <a:r>
              <a:rPr lang="en-US" sz="2800" dirty="0" err="1" smtClean="0"/>
              <a:t>MyFaces</a:t>
            </a:r>
            <a:r>
              <a:rPr lang="en-US" sz="2800" dirty="0" smtClean="0"/>
              <a:t> form padding oracle </a:t>
            </a:r>
            <a:r>
              <a:rPr lang="en-US" sz="2800" dirty="0" err="1" smtClean="0"/>
              <a:t>expl</a:t>
            </a:r>
            <a:r>
              <a:rPr lang="en-US" sz="2800" dirty="0" smtClean="0"/>
              <a:t>. tool</a:t>
            </a:r>
          </a:p>
          <a:p>
            <a:r>
              <a:rPr lang="en-US" sz="2800" dirty="0" smtClean="0"/>
              <a:t>	 </a:t>
            </a:r>
            <a:r>
              <a:rPr lang="en-US" sz="28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http://netifera.com/research/</a:t>
            </a:r>
            <a:endParaRPr lang="uk-UA" sz="28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3501008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PadBuster</a:t>
            </a:r>
            <a:r>
              <a:rPr lang="en-US" sz="2800" dirty="0" smtClean="0"/>
              <a:t> – ASP.NET (not only) padding oracle </a:t>
            </a:r>
            <a:r>
              <a:rPr lang="en-US" sz="2800" dirty="0" err="1" smtClean="0"/>
              <a:t>expl</a:t>
            </a:r>
            <a:r>
              <a:rPr lang="en-US" sz="2800" dirty="0" smtClean="0"/>
              <a:t>. tool</a:t>
            </a:r>
          </a:p>
          <a:p>
            <a:r>
              <a:rPr lang="en-US" sz="2800" dirty="0" smtClean="0"/>
              <a:t>	 </a:t>
            </a:r>
            <a:r>
              <a:rPr lang="en-US" sz="28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https://github.com/GDSSecurity/PadBuster</a:t>
            </a:r>
            <a:endParaRPr lang="uk-UA" sz="28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5301208"/>
            <a:ext cx="84249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Bletchley</a:t>
            </a:r>
            <a:r>
              <a:rPr lang="en-US" sz="2800" dirty="0" smtClean="0"/>
              <a:t> – python based cryptography </a:t>
            </a:r>
            <a:r>
              <a:rPr lang="en-US" sz="2800" dirty="0" err="1" smtClean="0"/>
              <a:t>expl</a:t>
            </a:r>
            <a:r>
              <a:rPr lang="en-US" sz="2800" dirty="0" smtClean="0"/>
              <a:t>. </a:t>
            </a:r>
            <a:r>
              <a:rPr lang="en-US" sz="2800" dirty="0" err="1" smtClean="0"/>
              <a:t>multitool</a:t>
            </a:r>
            <a:endParaRPr lang="en-US" sz="2800" dirty="0" smtClean="0"/>
          </a:p>
          <a:p>
            <a:r>
              <a:rPr lang="en-US" sz="2800" dirty="0" smtClean="0"/>
              <a:t>	 </a:t>
            </a:r>
            <a:r>
              <a:rPr lang="en-US" sz="2800" u="sng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https://code.google.com/p/bletchley/</a:t>
            </a:r>
            <a:endParaRPr lang="uk-UA" sz="2800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MAC in pair of encryption</a:t>
            </a:r>
          </a:p>
          <a:p>
            <a:endParaRPr lang="en-US" dirty="0" smtClean="0"/>
          </a:p>
          <a:p>
            <a:r>
              <a:rPr lang="en-US" dirty="0" smtClean="0"/>
              <a:t>Don’t show Padding Errors to Attacker</a:t>
            </a:r>
          </a:p>
          <a:p>
            <a:endParaRPr lang="en-US" dirty="0" smtClean="0"/>
          </a:p>
          <a:p>
            <a:r>
              <a:rPr lang="en-US" dirty="0" smtClean="0"/>
              <a:t>Use another cipher mode (CFB, etc)</a:t>
            </a:r>
            <a:endParaRPr lang="ru-RU" dirty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600" y="333375"/>
            <a:ext cx="69127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How-to Mitigate?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pic>
        <p:nvPicPr>
          <p:cNvPr id="4" name="Рисунок 3" descr="86a0ba352c62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6216" y="4005064"/>
            <a:ext cx="3610834" cy="3610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686235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POODLE? </a:t>
            </a:r>
            <a:r>
              <a:rPr lang="en-US" sz="4800" dirty="0" smtClean="0">
                <a:solidFill>
                  <a:srgbClr val="EBA538"/>
                </a:solidFill>
                <a:latin typeface="+mj-lt"/>
              </a:rPr>
              <a:t>Are you kidding!?</a:t>
            </a:r>
            <a:endParaRPr lang="ru-RU" sz="4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56176" y="6237312"/>
            <a:ext cx="2987824" cy="36933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Dogs are men’s best friends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600" y="333375"/>
            <a:ext cx="69127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POODLE: Basic Info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7744" y="1906263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Old Good Padding Oracle</a:t>
            </a:r>
            <a:endParaRPr lang="uk-UA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267744" y="3332820"/>
            <a:ext cx="6192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Present in ALL SSLv3 realizations (architecture issue)</a:t>
            </a:r>
            <a:endParaRPr lang="uk-UA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267744" y="5410019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Wrong MAC usage</a:t>
            </a:r>
          </a:p>
        </p:txBody>
      </p:sp>
      <p:pic>
        <p:nvPicPr>
          <p:cNvPr id="12" name="Рисунок 11" descr="ol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1540" y="1827221"/>
            <a:ext cx="1296000" cy="804414"/>
          </a:xfrm>
          <a:prstGeom prst="rect">
            <a:avLst/>
          </a:prstGeom>
          <a:effectLst>
            <a:outerShdw dist="38100" dir="27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3" name="Рисунок 12" descr="symetr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955" y="3284984"/>
            <a:ext cx="1201171" cy="1296000"/>
          </a:xfrm>
          <a:prstGeom prst="rect">
            <a:avLst/>
          </a:prstGeom>
          <a:effectLst>
            <a:outerShdw dist="38100" dir="27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14" name="Рисунок 13" descr="wrong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1540" y="5085184"/>
            <a:ext cx="1296000" cy="1296000"/>
          </a:xfrm>
          <a:prstGeom prst="rect">
            <a:avLst/>
          </a:prstGeom>
          <a:effectLst>
            <a:outerShdw dist="38100" dir="2700000" algn="ctr" rotWithShape="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899592" y="333375"/>
            <a:ext cx="705678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POODLE: Possible Exploitation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grpSp>
        <p:nvGrpSpPr>
          <p:cNvPr id="9" name="Группа 8"/>
          <p:cNvGrpSpPr/>
          <p:nvPr/>
        </p:nvGrpSpPr>
        <p:grpSpPr>
          <a:xfrm>
            <a:off x="0" y="1484784"/>
            <a:ext cx="1691680" cy="792088"/>
            <a:chOff x="0" y="1484784"/>
            <a:chExt cx="1691680" cy="792088"/>
          </a:xfrm>
        </p:grpSpPr>
        <p:sp>
          <p:nvSpPr>
            <p:cNvPr id="6" name="Стрелка вниз 5"/>
            <p:cNvSpPr/>
            <p:nvPr/>
          </p:nvSpPr>
          <p:spPr>
            <a:xfrm rot="16200000">
              <a:off x="449796" y="1034988"/>
              <a:ext cx="792088" cy="1691680"/>
            </a:xfrm>
            <a:prstGeom prst="downArrow">
              <a:avLst>
                <a:gd name="adj1" fmla="val 100000"/>
                <a:gd name="adj2" fmla="val 55845"/>
              </a:avLst>
            </a:prstGeom>
            <a:solidFill>
              <a:srgbClr val="87AB6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55576" y="1588441"/>
              <a:ext cx="72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</a:rPr>
                <a:t>1</a:t>
              </a:r>
              <a:endParaRPr lang="uk-UA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Группа 9"/>
          <p:cNvGrpSpPr/>
          <p:nvPr/>
        </p:nvGrpSpPr>
        <p:grpSpPr>
          <a:xfrm>
            <a:off x="0" y="3091897"/>
            <a:ext cx="1691680" cy="792088"/>
            <a:chOff x="0" y="1484784"/>
            <a:chExt cx="1691680" cy="792088"/>
          </a:xfrm>
        </p:grpSpPr>
        <p:sp>
          <p:nvSpPr>
            <p:cNvPr id="11" name="Стрелка вниз 10"/>
            <p:cNvSpPr/>
            <p:nvPr/>
          </p:nvSpPr>
          <p:spPr>
            <a:xfrm rot="16200000">
              <a:off x="449796" y="1034988"/>
              <a:ext cx="792088" cy="1691680"/>
            </a:xfrm>
            <a:prstGeom prst="downArrow">
              <a:avLst>
                <a:gd name="adj1" fmla="val 100000"/>
                <a:gd name="adj2" fmla="val 55845"/>
              </a:avLst>
            </a:prstGeom>
            <a:solidFill>
              <a:srgbClr val="4BAAD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5576" y="1588441"/>
              <a:ext cx="72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</a:rPr>
                <a:t>2</a:t>
              </a:r>
              <a:endParaRPr lang="uk-UA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Группа 12"/>
          <p:cNvGrpSpPr/>
          <p:nvPr/>
        </p:nvGrpSpPr>
        <p:grpSpPr>
          <a:xfrm>
            <a:off x="0" y="5252137"/>
            <a:ext cx="1691680" cy="792088"/>
            <a:chOff x="0" y="1484784"/>
            <a:chExt cx="1691680" cy="792088"/>
          </a:xfrm>
        </p:grpSpPr>
        <p:sp>
          <p:nvSpPr>
            <p:cNvPr id="14" name="Стрелка вниз 13"/>
            <p:cNvSpPr/>
            <p:nvPr/>
          </p:nvSpPr>
          <p:spPr>
            <a:xfrm rot="16200000">
              <a:off x="449796" y="1034988"/>
              <a:ext cx="792088" cy="1691680"/>
            </a:xfrm>
            <a:prstGeom prst="downArrow">
              <a:avLst>
                <a:gd name="adj1" fmla="val 100000"/>
                <a:gd name="adj2" fmla="val 55845"/>
              </a:avLst>
            </a:prstGeom>
            <a:solidFill>
              <a:srgbClr val="FF6D6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1588441"/>
              <a:ext cx="72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>
                  <a:solidFill>
                    <a:schemeClr val="bg1"/>
                  </a:solidFill>
                </a:rPr>
                <a:t>3</a:t>
              </a:r>
              <a:endParaRPr lang="uk-UA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123728" y="1557663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Hacker uses MITM attack</a:t>
            </a:r>
            <a:endParaRPr lang="uk-UA" sz="3600" dirty="0"/>
          </a:p>
        </p:txBody>
      </p:sp>
      <p:sp>
        <p:nvSpPr>
          <p:cNvPr id="20" name="TextBox 19"/>
          <p:cNvSpPr txBox="1"/>
          <p:nvPr/>
        </p:nvSpPr>
        <p:spPr>
          <a:xfrm>
            <a:off x="2123728" y="2610778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User should send the same plaintext requests </a:t>
            </a:r>
          </a:p>
          <a:p>
            <a:r>
              <a:rPr lang="en-US" sz="3600" dirty="0" smtClean="0"/>
              <a:t>(</a:t>
            </a:r>
            <a:r>
              <a:rPr lang="en-US" sz="3600" dirty="0" err="1" smtClean="0"/>
              <a:t>eg</a:t>
            </a:r>
            <a:r>
              <a:rPr lang="en-US" sz="3600" dirty="0" smtClean="0"/>
              <a:t>. GET request via XSS)</a:t>
            </a:r>
            <a:endParaRPr lang="uk-UA" sz="3600" dirty="0"/>
          </a:p>
        </p:txBody>
      </p:sp>
      <p:sp>
        <p:nvSpPr>
          <p:cNvPr id="21" name="TextBox 20"/>
          <p:cNvSpPr txBox="1"/>
          <p:nvPr/>
        </p:nvSpPr>
        <p:spPr>
          <a:xfrm>
            <a:off x="2123728" y="4771018"/>
            <a:ext cx="6192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Attacker want to steal cookie (know possible structure of the plaintext request)</a:t>
            </a:r>
            <a:endParaRPr lang="uk-UA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Disable SSLv3 on the server </a:t>
            </a:r>
          </a:p>
          <a:p>
            <a:pPr lvl="1"/>
            <a:r>
              <a:rPr lang="en-US" dirty="0" smtClean="0"/>
              <a:t>web server, </a:t>
            </a:r>
            <a:r>
              <a:rPr lang="en-US" dirty="0" err="1" smtClean="0"/>
              <a:t>openssl</a:t>
            </a:r>
            <a:r>
              <a:rPr lang="en-US" dirty="0" smtClean="0"/>
              <a:t>, etc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Disable SSLv3 support on the client </a:t>
            </a:r>
          </a:p>
          <a:p>
            <a:pPr lvl="1"/>
            <a:r>
              <a:rPr lang="en-US" dirty="0" smtClean="0"/>
              <a:t>web browser, library, etc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Really, disable this old buggy SSLv3!</a:t>
            </a:r>
            <a:endParaRPr lang="uk-UA" dirty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600" y="333375"/>
            <a:ext cx="69127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How-to Mitigate?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pic>
        <p:nvPicPr>
          <p:cNvPr id="7" name="Рисунок 6" descr="86a0ba352c62b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6216" y="4005064"/>
            <a:ext cx="3610834" cy="36108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971600" y="333375"/>
            <a:ext cx="691276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Outline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7544" y="1268760"/>
            <a:ext cx="799288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/>
              <a:t>  </a:t>
            </a:r>
            <a:r>
              <a:rPr lang="en-US" sz="4000" dirty="0" smtClean="0"/>
              <a:t>Padding Oracle attack is </a:t>
            </a:r>
            <a:r>
              <a:rPr lang="en-US" sz="4000" b="1" dirty="0" smtClean="0"/>
              <a:t>still alive</a:t>
            </a:r>
          </a:p>
          <a:p>
            <a:pPr>
              <a:buFont typeface="Arial" pitchFamily="34" charset="0"/>
              <a:buChar char="•"/>
            </a:pPr>
            <a:endParaRPr lang="en-US" sz="4000" b="1" dirty="0" smtClean="0"/>
          </a:p>
          <a:p>
            <a:pPr>
              <a:buFont typeface="Arial" pitchFamily="34" charset="0"/>
              <a:buChar char="•"/>
            </a:pPr>
            <a:r>
              <a:rPr lang="en-US" sz="4000" b="1" dirty="0" smtClean="0"/>
              <a:t>  </a:t>
            </a:r>
            <a:r>
              <a:rPr lang="en-US" sz="4000" dirty="0" smtClean="0"/>
              <a:t>Usage of OLD protocols could cause a lot of </a:t>
            </a:r>
            <a:r>
              <a:rPr lang="en-US" sz="4000" b="1" dirty="0" smtClean="0"/>
              <a:t>security issues</a:t>
            </a:r>
          </a:p>
          <a:p>
            <a:pPr>
              <a:buFont typeface="Arial" pitchFamily="34" charset="0"/>
              <a:buChar char="•"/>
            </a:pPr>
            <a:endParaRPr lang="en-US" sz="4000" dirty="0" smtClean="0"/>
          </a:p>
          <a:p>
            <a:pPr>
              <a:buFont typeface="Arial" pitchFamily="34" charset="0"/>
              <a:buChar char="•"/>
            </a:pPr>
            <a:r>
              <a:rPr lang="en-US" sz="4000" dirty="0" smtClean="0"/>
              <a:t>  </a:t>
            </a:r>
            <a:r>
              <a:rPr lang="en-US" sz="4000" b="1" dirty="0" smtClean="0"/>
              <a:t>Disable SSLv3 </a:t>
            </a:r>
            <a:r>
              <a:rPr lang="en-US" sz="4000" dirty="0" smtClean="0"/>
              <a:t>in your products/environment</a:t>
            </a:r>
          </a:p>
          <a:p>
            <a:pPr>
              <a:buFont typeface="Arial" pitchFamily="34" charset="0"/>
              <a:buChar char="•"/>
            </a:pPr>
            <a:endParaRPr lang="en-US" sz="2800" b="1" dirty="0" smtClean="0"/>
          </a:p>
          <a:p>
            <a:pPr>
              <a:buFont typeface="Arial" pitchFamily="34" charset="0"/>
              <a:buChar char="•"/>
            </a:pPr>
            <a:endParaRPr lang="uk-UA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Secure Socket Layer (SSL/TLS)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35696" y="1443856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Key Exchange</a:t>
            </a:r>
            <a:r>
              <a:rPr lang="ru-RU" sz="2800" b="1" dirty="0" smtClean="0"/>
              <a:t>:</a:t>
            </a:r>
            <a:r>
              <a:rPr lang="ru-RU" sz="2800" dirty="0" smtClean="0"/>
              <a:t> </a:t>
            </a:r>
            <a:r>
              <a:rPr lang="en-US" sz="2800" dirty="0" smtClean="0"/>
              <a:t>RSA, </a:t>
            </a:r>
            <a:r>
              <a:rPr lang="en-US" sz="2800" dirty="0" err="1" smtClean="0"/>
              <a:t>Diffie</a:t>
            </a:r>
            <a:r>
              <a:rPr lang="en-US" sz="2800" dirty="0" smtClean="0"/>
              <a:t>-Hellman, PSK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35696" y="2699398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Authentication</a:t>
            </a:r>
            <a:r>
              <a:rPr lang="ru-RU" sz="2800" b="1" dirty="0" smtClean="0"/>
              <a:t>:</a:t>
            </a:r>
            <a:r>
              <a:rPr lang="ru-RU" sz="2800" dirty="0" smtClean="0"/>
              <a:t> </a:t>
            </a:r>
            <a:r>
              <a:rPr lang="en-US" sz="2800" dirty="0" smtClean="0"/>
              <a:t>RSA, DSA, ECDSA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5696" y="4103554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Symmetric Cipher</a:t>
            </a:r>
            <a:r>
              <a:rPr lang="ru-RU" sz="2800" b="1" dirty="0" smtClean="0"/>
              <a:t>:</a:t>
            </a:r>
            <a:r>
              <a:rPr lang="ru-RU" sz="2800" dirty="0" smtClean="0"/>
              <a:t> </a:t>
            </a:r>
            <a:r>
              <a:rPr lang="en-US" sz="2800" dirty="0" smtClean="0"/>
              <a:t>RC4, IDEA, DES, 3DES, AES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5696" y="5507710"/>
            <a:ext cx="6912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Data Integrity</a:t>
            </a:r>
            <a:r>
              <a:rPr lang="ru-RU" sz="2800" b="1" dirty="0" smtClean="0"/>
              <a:t>:</a:t>
            </a:r>
            <a:r>
              <a:rPr lang="ru-RU" sz="2800" dirty="0" smtClean="0"/>
              <a:t> </a:t>
            </a:r>
            <a:r>
              <a:rPr lang="en-US" sz="2800" dirty="0" smtClean="0"/>
              <a:t>SHA, MD5, MD4 and</a:t>
            </a:r>
            <a:r>
              <a:rPr lang="ru-RU" sz="2800" dirty="0" smtClean="0"/>
              <a:t> </a:t>
            </a:r>
            <a:r>
              <a:rPr lang="en-US" sz="2800" dirty="0" smtClean="0"/>
              <a:t>MD2</a:t>
            </a:r>
          </a:p>
        </p:txBody>
      </p:sp>
      <p:pic>
        <p:nvPicPr>
          <p:cNvPr id="10" name="Рисунок 9" descr="fing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050" y="3825164"/>
            <a:ext cx="955075" cy="1080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1" name="Рисунок 10" descr="key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1510" y="1165466"/>
            <a:ext cx="1066154" cy="1080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" name="Рисунок 11" descr="pi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937" y="5229320"/>
            <a:ext cx="1015300" cy="1080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3" name="Рисунок 12" descr="symetry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4099" y="2421008"/>
            <a:ext cx="1000976" cy="1080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6712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lvl="1" algn="ctr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Thanks!</a:t>
            </a:r>
            <a:endParaRPr lang="ru-RU" sz="4800" dirty="0">
              <a:solidFill>
                <a:srgbClr val="EBA538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2080" y="5499229"/>
            <a:ext cx="3851920" cy="954107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dirty="0" err="1" smtClean="0">
                <a:solidFill>
                  <a:schemeClr val="bg1"/>
                </a:solidFill>
              </a:rPr>
              <a:t>Yurii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Bilyk</a:t>
            </a:r>
            <a:endParaRPr lang="en-US" sz="2800" dirty="0" smtClean="0">
              <a:solidFill>
                <a:schemeClr val="bg1"/>
              </a:solidFill>
            </a:endParaRPr>
          </a:p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yubilyk@gmail.com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ирог 5"/>
          <p:cNvSpPr/>
          <p:nvPr/>
        </p:nvSpPr>
        <p:spPr>
          <a:xfrm rot="13798478">
            <a:off x="-2395385" y="2006230"/>
            <a:ext cx="4663858" cy="4663858"/>
          </a:xfrm>
          <a:prstGeom prst="pie">
            <a:avLst>
              <a:gd name="adj1" fmla="val 16690747"/>
              <a:gd name="adj2" fmla="val 16200000"/>
            </a:avLst>
          </a:prstGeom>
          <a:noFill/>
          <a:ln w="381000">
            <a:solidFill>
              <a:srgbClr val="4BAA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7" name="Пирог 6"/>
          <p:cNvSpPr/>
          <p:nvPr/>
        </p:nvSpPr>
        <p:spPr>
          <a:xfrm rot="13798478">
            <a:off x="-2395385" y="2018591"/>
            <a:ext cx="4663858" cy="4663858"/>
          </a:xfrm>
          <a:prstGeom prst="pie">
            <a:avLst>
              <a:gd name="adj1" fmla="val 5406422"/>
              <a:gd name="adj2" fmla="val 9952232"/>
            </a:avLst>
          </a:prstGeom>
          <a:noFill/>
          <a:ln w="381000">
            <a:solidFill>
              <a:srgbClr val="87AB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8" name="Пирог 7"/>
          <p:cNvSpPr/>
          <p:nvPr/>
        </p:nvSpPr>
        <p:spPr>
          <a:xfrm rot="13798478">
            <a:off x="-2395385" y="2006231"/>
            <a:ext cx="4663858" cy="4663858"/>
          </a:xfrm>
          <a:prstGeom prst="pie">
            <a:avLst>
              <a:gd name="adj1" fmla="val 9916266"/>
              <a:gd name="adj2" fmla="val 13150660"/>
            </a:avLst>
          </a:prstGeom>
          <a:noFill/>
          <a:ln w="381000">
            <a:solidFill>
              <a:srgbClr val="D9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-2333148" y="2060848"/>
            <a:ext cx="4536504" cy="453650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SSL/TLS Vulnerabilities History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1391657"/>
            <a:ext cx="1224136" cy="646331"/>
          </a:xfrm>
          <a:prstGeom prst="rect">
            <a:avLst/>
          </a:prstGeom>
          <a:noFill/>
          <a:effectLst>
            <a:outerShdw dist="38100" dir="2700000" algn="ctr" rotWithShape="0">
              <a:srgbClr val="000000">
                <a:alpha val="1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4BAAD2"/>
                </a:solidFill>
              </a:rPr>
              <a:t>2002</a:t>
            </a:r>
            <a:endParaRPr lang="en-US" sz="3600" dirty="0" smtClean="0">
              <a:solidFill>
                <a:srgbClr val="4BAAD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59224" y="2471777"/>
            <a:ext cx="1188640" cy="646331"/>
          </a:xfrm>
          <a:prstGeom prst="rect">
            <a:avLst/>
          </a:prstGeom>
          <a:noFill/>
          <a:effectLst>
            <a:outerShdw dist="38100" dir="2700000" algn="ctr" rotWithShape="0">
              <a:srgbClr val="000000">
                <a:alpha val="1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87AB66"/>
                </a:solidFill>
              </a:rPr>
              <a:t>2013</a:t>
            </a:r>
            <a:endParaRPr lang="en-US" sz="2800" dirty="0" smtClean="0">
              <a:solidFill>
                <a:srgbClr val="87AB66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1800" y="1749956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Padding Oracle </a:t>
            </a:r>
            <a:r>
              <a:rPr lang="en-US" sz="2800" dirty="0" smtClean="0"/>
              <a:t>Attack discovery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71800" y="2958991"/>
            <a:ext cx="5328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 smtClean="0"/>
              <a:t>BEAST</a:t>
            </a:r>
            <a:r>
              <a:rPr lang="en-US" sz="2800" dirty="0" smtClean="0"/>
              <a:t> Attack discovery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CRIME &amp; BREACH </a:t>
            </a:r>
            <a:r>
              <a:rPr lang="en-US" sz="2800" dirty="0" smtClean="0"/>
              <a:t>Attack discovery</a:t>
            </a:r>
          </a:p>
          <a:p>
            <a:pPr>
              <a:lnSpc>
                <a:spcPct val="150000"/>
              </a:lnSpc>
            </a:pPr>
            <a:r>
              <a:rPr lang="en-US" sz="2800" b="1" dirty="0" smtClean="0"/>
              <a:t>Lucky 13 </a:t>
            </a:r>
            <a:r>
              <a:rPr lang="en-US" sz="2800" dirty="0" smtClean="0"/>
              <a:t>Attack discovery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71800" y="5979264"/>
            <a:ext cx="496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POODLE</a:t>
            </a:r>
            <a:r>
              <a:rPr lang="en-US" sz="2800" dirty="0" smtClean="0"/>
              <a:t> Attack discovery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67744" y="5373216"/>
            <a:ext cx="1188640" cy="646331"/>
          </a:xfrm>
          <a:prstGeom prst="rect">
            <a:avLst/>
          </a:prstGeom>
          <a:noFill/>
          <a:effectLst>
            <a:outerShdw dist="38100" dir="2700000" algn="ctr" rotWithShape="0">
              <a:srgbClr val="000000">
                <a:alpha val="10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D94D4D"/>
                </a:solidFill>
              </a:rPr>
              <a:t>2014</a:t>
            </a:r>
            <a:endParaRPr lang="en-US" sz="2800" dirty="0" smtClean="0">
              <a:solidFill>
                <a:srgbClr val="D94D4D"/>
              </a:solidFill>
            </a:endParaRPr>
          </a:p>
        </p:txBody>
      </p:sp>
      <p:pic>
        <p:nvPicPr>
          <p:cNvPr id="23" name="Рисунок 22" descr="clo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037496" y="2137626"/>
            <a:ext cx="4064656" cy="4364858"/>
          </a:xfrm>
          <a:prstGeom prst="rect">
            <a:avLst/>
          </a:prstGeom>
          <a:effectLst>
            <a:outerShdw dist="38100" dir="2700000" algn="ctr" rotWithShape="0">
              <a:srgbClr val="000000">
                <a:alpha val="10000"/>
              </a:srgbClr>
            </a:outerShdw>
          </a:effectLst>
        </p:spPr>
      </p:pic>
      <p:sp>
        <p:nvSpPr>
          <p:cNvPr id="24" name="Дуга 23"/>
          <p:cNvSpPr/>
          <p:nvPr/>
        </p:nvSpPr>
        <p:spPr>
          <a:xfrm>
            <a:off x="1545124" y="2645420"/>
            <a:ext cx="432048" cy="323592"/>
          </a:xfrm>
          <a:prstGeom prst="arc">
            <a:avLst>
              <a:gd name="adj1" fmla="val 11565038"/>
              <a:gd name="adj2" fmla="val 21415271"/>
            </a:avLst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5" name="Дуга 24"/>
          <p:cNvSpPr/>
          <p:nvPr/>
        </p:nvSpPr>
        <p:spPr>
          <a:xfrm rot="2979529">
            <a:off x="1629716" y="5509235"/>
            <a:ext cx="432048" cy="323592"/>
          </a:xfrm>
          <a:prstGeom prst="arc">
            <a:avLst>
              <a:gd name="adj1" fmla="val 11565038"/>
              <a:gd name="adj2" fmla="val 21415271"/>
            </a:avLst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Heart Bleed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3728" y="3068960"/>
            <a:ext cx="61206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Issue in the realization of crypto protocol/system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23728" y="5121987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***IT</a:t>
            </a:r>
            <a:r>
              <a:rPr lang="en-US" sz="3600" dirty="0" smtClean="0"/>
              <a:t> happens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3728" y="1737611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Not issue in the cipher</a:t>
            </a:r>
          </a:p>
        </p:txBody>
      </p:sp>
      <p:pic>
        <p:nvPicPr>
          <p:cNvPr id="10" name="Рисунок 9" descr="gears_r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004" y="3021124"/>
            <a:ext cx="135908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1" name="Рисунок 10" descr="search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544" y="1412776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" name="Рисунок 11" descr="stars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54" y="4797152"/>
            <a:ext cx="99938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4" name="Рисунок 13" descr="Heartbleed-Symbol.g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00192" y="3816424"/>
            <a:ext cx="4221088" cy="42210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294800"/>
            <a:ext cx="9144000" cy="830997"/>
          </a:xfrm>
          <a:prstGeom prst="rect">
            <a:avLst/>
          </a:prstGeom>
          <a:solidFill>
            <a:schemeClr val="tx1">
              <a:alpha val="70000"/>
            </a:schemeClr>
          </a:solidFill>
          <a:ln w="25400">
            <a:noFill/>
          </a:ln>
        </p:spPr>
        <p:txBody>
          <a:bodyPr wrap="square" rtlCol="0">
            <a:spAutoFit/>
          </a:bodyPr>
          <a:lstStyle/>
          <a:p>
            <a:pPr lvl="1"/>
            <a:r>
              <a:rPr lang="en-US" sz="4800" b="1" dirty="0" smtClean="0">
                <a:solidFill>
                  <a:schemeClr val="bg1"/>
                </a:solidFill>
                <a:latin typeface="+mj-lt"/>
              </a:rPr>
              <a:t>Modern </a:t>
            </a:r>
            <a:r>
              <a:rPr lang="en-US" sz="4800" dirty="0" smtClean="0">
                <a:solidFill>
                  <a:srgbClr val="EBA538"/>
                </a:solidFill>
                <a:latin typeface="+mj-lt"/>
              </a:rPr>
              <a:t>Cryptography</a:t>
            </a:r>
            <a:endParaRPr lang="ru-RU" sz="4800" dirty="0">
              <a:solidFill>
                <a:srgbClr val="EBA538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48264" y="6237312"/>
            <a:ext cx="2195736" cy="36933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After Computer Era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One-Time Pad (OTP)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pic>
        <p:nvPicPr>
          <p:cNvPr id="4" name="Рисунок 3" descr="comb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5556" y="4028075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123728" y="1412776"/>
            <a:ext cx="67687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plaintext is paired with random, secret key (or pad) which have the same length (or more) as message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23728" y="3645024"/>
            <a:ext cx="67687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Each bit or char of the plaintext is encrypted by combining it with the corresponding bit or char from the pad using modular addition</a:t>
            </a:r>
          </a:p>
        </p:txBody>
      </p:sp>
      <p:pic>
        <p:nvPicPr>
          <p:cNvPr id="10" name="Рисунок 9" descr="pai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5556" y="1555857"/>
            <a:ext cx="1296000" cy="1283498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683568" y="333375"/>
            <a:ext cx="79928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C00000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Unbreakable One-Time Pad (OTP)</a:t>
            </a:r>
            <a:endParaRPr lang="en-US" sz="3600" b="1" dirty="0">
              <a:latin typeface="Open Sans Semibold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pic>
        <p:nvPicPr>
          <p:cNvPr id="4" name="Рисунок 3" descr="rando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532" y="1446713"/>
            <a:ext cx="1296000" cy="1010504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979712" y="1628800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Key is truly random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9712" y="2936776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Key and at least as long as the plaintext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9712" y="4628964"/>
            <a:ext cx="6984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Key never reused in whole or in part, and kept completely secret</a:t>
            </a:r>
          </a:p>
        </p:txBody>
      </p:sp>
      <p:pic>
        <p:nvPicPr>
          <p:cNvPr id="10" name="Рисунок 9" descr="measur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9532" y="4581128"/>
            <a:ext cx="1296000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1" name="Рисунок 10" descr="upcycl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1436" y="2888940"/>
            <a:ext cx="1132193" cy="1296000"/>
          </a:xfrm>
          <a:prstGeom prst="rect">
            <a:avLst/>
          </a:prstGeom>
          <a:effectLst>
            <a:outerShdw dist="38100" dir="2700000" algn="tl" rotWithShape="0">
              <a:prstClr val="black">
                <a:alpha val="1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3690</TotalTime>
  <Words>1086</Words>
  <Application>Microsoft Office PowerPoint</Application>
  <PresentationFormat>Экран (4:3)</PresentationFormat>
  <Paragraphs>354</Paragraphs>
  <Slides>40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1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</vt:vector>
  </TitlesOfParts>
  <Company>SS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ASM</dc:creator>
  <cp:lastModifiedBy>ASM</cp:lastModifiedBy>
  <cp:revision>353</cp:revision>
  <dcterms:created xsi:type="dcterms:W3CDTF">2014-09-20T14:08:04Z</dcterms:created>
  <dcterms:modified xsi:type="dcterms:W3CDTF">2014-12-01T08:16:53Z</dcterms:modified>
</cp:coreProperties>
</file>